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0" r:id="rId3"/>
  </p:sldMasterIdLst>
  <p:notesMasterIdLst>
    <p:notesMasterId r:id="rId106"/>
  </p:notesMasterIdLst>
  <p:sldIdLst>
    <p:sldId id="290" r:id="rId4"/>
    <p:sldId id="291" r:id="rId5"/>
    <p:sldId id="292" r:id="rId6"/>
    <p:sldId id="293" r:id="rId7"/>
    <p:sldId id="299" r:id="rId8"/>
    <p:sldId id="298" r:id="rId9"/>
    <p:sldId id="300" r:id="rId10"/>
    <p:sldId id="296" r:id="rId11"/>
    <p:sldId id="297" r:id="rId12"/>
    <p:sldId id="271" r:id="rId13"/>
    <p:sldId id="272" r:id="rId14"/>
    <p:sldId id="262" r:id="rId15"/>
    <p:sldId id="263" r:id="rId16"/>
    <p:sldId id="264" r:id="rId17"/>
    <p:sldId id="265" r:id="rId18"/>
    <p:sldId id="266" r:id="rId19"/>
    <p:sldId id="267" r:id="rId20"/>
    <p:sldId id="269" r:id="rId21"/>
    <p:sldId id="268" r:id="rId22"/>
    <p:sldId id="270" r:id="rId23"/>
    <p:sldId id="302" r:id="rId24"/>
    <p:sldId id="273" r:id="rId25"/>
    <p:sldId id="275" r:id="rId26"/>
    <p:sldId id="313" r:id="rId27"/>
    <p:sldId id="370" r:id="rId28"/>
    <p:sldId id="276" r:id="rId29"/>
    <p:sldId id="274" r:id="rId30"/>
    <p:sldId id="277" r:id="rId31"/>
    <p:sldId id="301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7" r:id="rId41"/>
    <p:sldId id="289" r:id="rId42"/>
    <p:sldId id="288" r:id="rId43"/>
    <p:sldId id="303" r:id="rId44"/>
    <p:sldId id="304" r:id="rId45"/>
    <p:sldId id="305" r:id="rId46"/>
    <p:sldId id="353" r:id="rId47"/>
    <p:sldId id="306" r:id="rId48"/>
    <p:sldId id="307" r:id="rId49"/>
    <p:sldId id="308" r:id="rId50"/>
    <p:sldId id="311" r:id="rId51"/>
    <p:sldId id="357" r:id="rId52"/>
    <p:sldId id="365" r:id="rId53"/>
    <p:sldId id="366" r:id="rId54"/>
    <p:sldId id="367" r:id="rId55"/>
    <p:sldId id="319" r:id="rId56"/>
    <p:sldId id="326" r:id="rId57"/>
    <p:sldId id="321" r:id="rId58"/>
    <p:sldId id="320" r:id="rId59"/>
    <p:sldId id="322" r:id="rId60"/>
    <p:sldId id="324" r:id="rId61"/>
    <p:sldId id="325" r:id="rId62"/>
    <p:sldId id="327" r:id="rId63"/>
    <p:sldId id="328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12" r:id="rId87"/>
    <p:sldId id="358" r:id="rId88"/>
    <p:sldId id="359" r:id="rId89"/>
    <p:sldId id="360" r:id="rId90"/>
    <p:sldId id="361" r:id="rId91"/>
    <p:sldId id="363" r:id="rId92"/>
    <p:sldId id="362" r:id="rId93"/>
    <p:sldId id="364" r:id="rId94"/>
    <p:sldId id="309" r:id="rId95"/>
    <p:sldId id="355" r:id="rId96"/>
    <p:sldId id="354" r:id="rId97"/>
    <p:sldId id="356" r:id="rId98"/>
    <p:sldId id="310" r:id="rId99"/>
    <p:sldId id="369" r:id="rId100"/>
    <p:sldId id="315" r:id="rId101"/>
    <p:sldId id="316" r:id="rId102"/>
    <p:sldId id="368" r:id="rId103"/>
    <p:sldId id="372" r:id="rId104"/>
    <p:sldId id="371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C369"/>
    <a:srgbClr val="FFD966"/>
    <a:srgbClr val="2A9D8F"/>
    <a:srgbClr val="6DA945"/>
    <a:srgbClr val="4472C4"/>
    <a:srgbClr val="C55A11"/>
    <a:srgbClr val="A267B9"/>
    <a:srgbClr val="F3EBE8"/>
    <a:srgbClr val="E5E8ED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8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48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presProps" Target="presProp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theme" Target="theme/theme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293DE-48E7-470D-8D3B-C1D3D3268E34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59EB7-15A1-446C-B894-D69216F222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15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09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89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40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87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039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36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689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20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550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620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365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820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34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431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685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362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860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169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42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7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33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507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75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7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7608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76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307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413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682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7830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335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902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6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78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906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427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50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02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67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125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8EC48-CFDB-4ACB-B462-309D9B174235}" type="datetimeFigureOut">
              <a:rPr lang="en-IN" smtClean="0"/>
              <a:t>26-11-2023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54AAA-92F2-4F76-BBA6-90E70272B7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57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76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5774" y="1673524"/>
            <a:ext cx="3719384" cy="2420504"/>
          </a:xfrm>
        </p:spPr>
        <p:txBody>
          <a:bodyPr>
            <a:noAutofit/>
          </a:bodyPr>
          <a:lstStyle/>
          <a:p>
            <a:pPr algn="l"/>
            <a:r>
              <a:rPr lang="en-US" sz="5000" b="1" dirty="0">
                <a:latin typeface="Bahnschrift" panose="020B0502040204020203" pitchFamily="34" charset="0"/>
              </a:rPr>
              <a:t>ADVANCED GRAPH COLOURING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107" y="4377843"/>
            <a:ext cx="3485072" cy="416579"/>
          </a:xfrm>
        </p:spPr>
        <p:txBody>
          <a:bodyPr>
            <a:normAutofit fontScale="92500" lnSpcReduction="20000"/>
          </a:bodyPr>
          <a:lstStyle/>
          <a:p>
            <a:r>
              <a:rPr lang="en-US" sz="2500" dirty="0"/>
              <a:t>DM Project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8317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95300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2744111" y="1913758"/>
            <a:ext cx="6351615" cy="1709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GeneList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3669530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What does it contain?</a:t>
            </a:r>
          </a:p>
        </p:txBody>
      </p:sp>
    </p:spTree>
    <p:extLst>
      <p:ext uri="{BB962C8B-B14F-4D97-AF65-F5344CB8AC3E}">
        <p14:creationId xmlns:p14="http://schemas.microsoft.com/office/powerpoint/2010/main" val="41712992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330825" y="1444250"/>
            <a:ext cx="7821704" cy="4431052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1996887" y="1213474"/>
            <a:ext cx="7922889" cy="4431052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3985886" y="408416"/>
            <a:ext cx="4220228" cy="647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50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77B2C-924D-6392-378A-4F7DC649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t="4615" r="6471"/>
          <a:stretch/>
        </p:blipFill>
        <p:spPr>
          <a:xfrm>
            <a:off x="1996888" y="1213474"/>
            <a:ext cx="7922889" cy="44310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F2D579-6700-A9FE-ECA2-976D71B387AE}"/>
              </a:ext>
            </a:extLst>
          </p:cNvPr>
          <p:cNvSpPr txBox="1">
            <a:spLocks/>
          </p:cNvSpPr>
          <p:nvPr/>
        </p:nvSpPr>
        <p:spPr>
          <a:xfrm>
            <a:off x="3012678" y="5985054"/>
            <a:ext cx="6166643" cy="647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30 Colourable Graph</a:t>
            </a:r>
          </a:p>
        </p:txBody>
      </p:sp>
    </p:spTree>
    <p:extLst>
      <p:ext uri="{BB962C8B-B14F-4D97-AF65-F5344CB8AC3E}">
        <p14:creationId xmlns:p14="http://schemas.microsoft.com/office/powerpoint/2010/main" val="34113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696544" y="1311938"/>
            <a:ext cx="8958725" cy="5348269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464766" y="946187"/>
            <a:ext cx="8958725" cy="548249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222446" y="182659"/>
            <a:ext cx="93949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REFERENCES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1464765" y="946188"/>
            <a:ext cx="8958725" cy="548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064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https://en.wikipedia.org/wiki/Genetic_algorithm</a:t>
            </a:r>
          </a:p>
          <a:p>
            <a:pPr marL="512064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https://en.wikipedia.org/wiki/Graph_coloring</a:t>
            </a:r>
          </a:p>
          <a:p>
            <a:pPr marL="512064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https://www.geeksforgeeks.org/project-idea-genetic-algorithms-for-graph-colouring/</a:t>
            </a:r>
          </a:p>
          <a:p>
            <a:pPr marL="512064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https://www.youtube.com/watch?v=XP2sFzp2Rig&amp;t=201s</a:t>
            </a:r>
          </a:p>
          <a:p>
            <a:pPr marL="512064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https://matplotlib.org</a:t>
            </a:r>
          </a:p>
          <a:p>
            <a:pPr marL="512064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https://www.sciencedirect.com/science/article/pii/S1877050918313024</a:t>
            </a:r>
          </a:p>
          <a:p>
            <a:pPr marL="512064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GitHub Repo Link: </a:t>
            </a:r>
            <a:r>
              <a:rPr kumimoji="0" lang="en-US" sz="2800" i="0" u="sng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https://github.com/baljyot25/DM_project</a:t>
            </a:r>
          </a:p>
        </p:txBody>
      </p:sp>
    </p:spTree>
    <p:extLst>
      <p:ext uri="{BB962C8B-B14F-4D97-AF65-F5344CB8AC3E}">
        <p14:creationId xmlns:p14="http://schemas.microsoft.com/office/powerpoint/2010/main" val="419136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uiExpand="1" build="p" bldLvl="2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661399" y="1600200"/>
            <a:ext cx="7537076" cy="4384854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277034" y="1480428"/>
            <a:ext cx="7587504" cy="423960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2277034" y="1480428"/>
            <a:ext cx="7587504" cy="4239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5B9BD5">
                    <a:lumMod val="50000"/>
                  </a:srgbClr>
                </a:solidFill>
                <a:latin typeface="Century Gothic"/>
              </a:rPr>
              <a:t>THANK YOU!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845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320346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What does it contain?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4342780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5941449" y="951280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7497057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2744111" y="2549949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4342780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5941449" y="2549947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7497057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4111" y="4148616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4342780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1449" y="4148614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7497057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38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2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2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2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2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2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2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2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2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831742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95300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2744111" y="1913758"/>
            <a:ext cx="6351615" cy="1709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GeneList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Node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3669530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What does it contain?</a:t>
            </a:r>
          </a:p>
        </p:txBody>
      </p:sp>
    </p:spTree>
    <p:extLst>
      <p:ext uri="{BB962C8B-B14F-4D97-AF65-F5344CB8AC3E}">
        <p14:creationId xmlns:p14="http://schemas.microsoft.com/office/powerpoint/2010/main" val="125659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831742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71353"/>
            <a:ext cx="6351615" cy="495300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2744111" y="971353"/>
            <a:ext cx="6351615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GeneList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Node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46634"/>
            <a:ext cx="6351615" cy="39777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</a:rPr>
              <a:t>CONTENTS 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What information does it have?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12064" indent="-457200" algn="l">
              <a:buAutoNum type="arabicPeriod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</a:rPr>
              <a:t>A possible coloring of the graph </a:t>
            </a:r>
          </a:p>
          <a:p>
            <a:pPr marL="512064" indent="-457200" algn="l">
              <a:buAutoNum type="arabicPeriod"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</a:rPr>
              <a:t>Fitness parameter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12064" indent="-457200" algn="l">
              <a:buAutoNum type="arabicPeriod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>
              <a:defRPr/>
            </a:pPr>
            <a:r>
              <a:rPr kumimoji="0" lang="en-US" sz="28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But what is the fitness parameter?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00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3701EC-2954-7F7A-258C-115406B4D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393" y="2182019"/>
            <a:ext cx="3609975" cy="3333750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4E8648-6066-E0C0-A5E0-B08C175A719D}"/>
              </a:ext>
            </a:extLst>
          </p:cNvPr>
          <p:cNvSpPr txBox="1">
            <a:spLocks/>
          </p:cNvSpPr>
          <p:nvPr/>
        </p:nvSpPr>
        <p:spPr>
          <a:xfrm>
            <a:off x="326571" y="274008"/>
            <a:ext cx="6492240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FITNESS PARAMETER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5AA797-4C1B-84BA-4399-EC2E21620830}"/>
              </a:ext>
            </a:extLst>
          </p:cNvPr>
          <p:cNvSpPr txBox="1">
            <a:spLocks/>
          </p:cNvSpPr>
          <p:nvPr/>
        </p:nvSpPr>
        <p:spPr>
          <a:xfrm>
            <a:off x="5681275" y="1697251"/>
            <a:ext cx="6351615" cy="39777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noProof="0" dirty="0">
                <a:solidFill>
                  <a:srgbClr val="000000"/>
                </a:solidFill>
                <a:latin typeface="Segoe UI Variable Text Semibold" pitchFamily="2" charset="0"/>
              </a:rPr>
              <a:t>For the fitness parameter, we need the graph coloring stored inside the </a:t>
            </a:r>
            <a:r>
              <a:rPr lang="en-US" sz="2400" b="1" noProof="0" dirty="0" err="1">
                <a:solidFill>
                  <a:srgbClr val="000000"/>
                </a:solidFill>
                <a:latin typeface="Segoe UI Variable Text Semibold" pitchFamily="2" charset="0"/>
              </a:rPr>
              <a:t>GeneListNode</a:t>
            </a:r>
            <a:endParaRPr lang="en-US" sz="2400" b="1" noProof="0" dirty="0">
              <a:solidFill>
                <a:srgbClr val="000000"/>
              </a:solidFill>
              <a:latin typeface="Segoe UI Variable Text Semibold" pitchFamily="2" charset="0"/>
            </a:endParaRP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noProof="0" dirty="0">
                <a:solidFill>
                  <a:srgbClr val="000000"/>
                </a:solidFill>
                <a:latin typeface="Segoe UI Variable Text Semibold" pitchFamily="2" charset="0"/>
              </a:rPr>
              <a:t>It will have a </a:t>
            </a:r>
            <a:r>
              <a:rPr lang="en-US" sz="2400" b="1" noProof="0" dirty="0">
                <a:solidFill>
                  <a:schemeClr val="accent4">
                    <a:lumMod val="75000"/>
                  </a:schemeClr>
                </a:solidFill>
                <a:latin typeface="Segoe UI Variable Text Semibold" pitchFamily="2" charset="0"/>
              </a:rPr>
              <a:t>root node </a:t>
            </a:r>
            <a:r>
              <a:rPr lang="en-US" sz="2400" b="1" noProof="0" dirty="0">
                <a:solidFill>
                  <a:srgbClr val="000000"/>
                </a:solidFill>
                <a:latin typeface="Segoe UI Variable Text Semibold" pitchFamily="2" charset="0"/>
              </a:rPr>
              <a:t>too! </a:t>
            </a: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Let it be the green node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739399-D9EE-7D48-14B4-95A446723D08}"/>
              </a:ext>
            </a:extLst>
          </p:cNvPr>
          <p:cNvSpPr/>
          <p:nvPr/>
        </p:nvSpPr>
        <p:spPr>
          <a:xfrm>
            <a:off x="3474147" y="4382655"/>
            <a:ext cx="1461604" cy="1461604"/>
          </a:xfrm>
          <a:prstGeom prst="ellipse">
            <a:avLst/>
          </a:prstGeom>
          <a:solidFill>
            <a:srgbClr val="FFC000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16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3701EC-2954-7F7A-258C-115406B4D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393" y="1428727"/>
            <a:ext cx="3609975" cy="333375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D80ABF-4ECF-5EC6-D74F-8A19C73BF93D}"/>
              </a:ext>
            </a:extLst>
          </p:cNvPr>
          <p:cNvSpPr txBox="1"/>
          <p:nvPr/>
        </p:nvSpPr>
        <p:spPr>
          <a:xfrm>
            <a:off x="3778652" y="398784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#0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C110F-37B0-FAB7-5519-4958B065AC09}"/>
              </a:ext>
            </a:extLst>
          </p:cNvPr>
          <p:cNvSpPr txBox="1"/>
          <p:nvPr/>
        </p:nvSpPr>
        <p:spPr>
          <a:xfrm>
            <a:off x="1178081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#3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3EA72-82EA-B2C0-311E-51338DD41278}"/>
              </a:ext>
            </a:extLst>
          </p:cNvPr>
          <p:cNvSpPr txBox="1"/>
          <p:nvPr/>
        </p:nvSpPr>
        <p:spPr>
          <a:xfrm>
            <a:off x="3801840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#1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4E8648-6066-E0C0-A5E0-B08C175A719D}"/>
              </a:ext>
            </a:extLst>
          </p:cNvPr>
          <p:cNvSpPr txBox="1">
            <a:spLocks/>
          </p:cNvSpPr>
          <p:nvPr/>
        </p:nvSpPr>
        <p:spPr>
          <a:xfrm>
            <a:off x="323267" y="274008"/>
            <a:ext cx="6508607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FITNESS PARAMETER = 0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5AA797-4C1B-84BA-4399-EC2E21620830}"/>
              </a:ext>
            </a:extLst>
          </p:cNvPr>
          <p:cNvSpPr txBox="1">
            <a:spLocks/>
          </p:cNvSpPr>
          <p:nvPr/>
        </p:nvSpPr>
        <p:spPr>
          <a:xfrm>
            <a:off x="5450366" y="1270829"/>
            <a:ext cx="6351615" cy="51561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noProof="0" dirty="0">
                <a:solidFill>
                  <a:srgbClr val="000000"/>
                </a:solidFill>
                <a:latin typeface="Segoe UI Variable Text Semibold" pitchFamily="2" charset="0"/>
              </a:rPr>
              <a:t>We iterate through each node. Starting from the </a:t>
            </a:r>
            <a:r>
              <a:rPr lang="en-US" sz="2400" b="1" noProof="0" dirty="0" err="1">
                <a:solidFill>
                  <a:srgbClr val="000000"/>
                </a:solidFill>
                <a:latin typeface="Segoe UI Variable Text Semibold" pitchFamily="2" charset="0"/>
              </a:rPr>
              <a:t>the</a:t>
            </a:r>
            <a:r>
              <a:rPr lang="en-US" sz="2400" b="1" noProof="0" dirty="0">
                <a:solidFill>
                  <a:srgbClr val="000000"/>
                </a:solidFill>
                <a:latin typeface="Segoe UI Variable Text Semibold" pitchFamily="2" charset="0"/>
              </a:rPr>
              <a:t> green one. It is our </a:t>
            </a:r>
            <a:r>
              <a:rPr lang="en-US" sz="2400" b="1" noProof="0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noProof="0" dirty="0">
              <a:solidFill>
                <a:srgbClr val="000000"/>
              </a:solidFill>
              <a:latin typeface="Segoe UI Variable Text Semibold" pitchFamily="2" charset="0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the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neighboring nodes </a:t>
            </a: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of the current node.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if they have the same color as the 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If yes? Then increase fitness by 1 and move to the next node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7C8A80-F3CB-9F09-180B-14ACABB3431E}"/>
              </a:ext>
            </a:extLst>
          </p:cNvPr>
          <p:cNvSpPr/>
          <p:nvPr/>
        </p:nvSpPr>
        <p:spPr>
          <a:xfrm>
            <a:off x="3590288" y="3729162"/>
            <a:ext cx="886691" cy="886691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BF6D2B-2716-EC7D-DB4B-496F8357A7E9}"/>
              </a:ext>
            </a:extLst>
          </p:cNvPr>
          <p:cNvSpPr/>
          <p:nvPr/>
        </p:nvSpPr>
        <p:spPr>
          <a:xfrm>
            <a:off x="3590288" y="2345058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56C293-8EFD-81CB-121C-40BAD760A118}"/>
              </a:ext>
            </a:extLst>
          </p:cNvPr>
          <p:cNvSpPr/>
          <p:nvPr/>
        </p:nvSpPr>
        <p:spPr>
          <a:xfrm>
            <a:off x="984391" y="3729162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DE895-F9A3-1821-BFD0-01A8BA689A19}"/>
              </a:ext>
            </a:extLst>
          </p:cNvPr>
          <p:cNvSpPr txBox="1"/>
          <p:nvPr/>
        </p:nvSpPr>
        <p:spPr>
          <a:xfrm>
            <a:off x="1423401" y="4807444"/>
            <a:ext cx="2653112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lvl="0" algn="ctr" defTabSz="914400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egoe UI Variable Text Semibold" pitchFamily="2" charset="0"/>
              </a:rPr>
              <a:t>GREEN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==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egoe UI Variable Text Semibold" pitchFamily="2" charset="0"/>
              </a:rPr>
              <a:t>GREEN!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64993-586F-2770-1573-64A34C976F61}"/>
              </a:ext>
            </a:extLst>
          </p:cNvPr>
          <p:cNvSpPr txBox="1"/>
          <p:nvPr/>
        </p:nvSpPr>
        <p:spPr>
          <a:xfrm>
            <a:off x="323267" y="5546415"/>
            <a:ext cx="4932224" cy="1095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Same color found!</a:t>
            </a: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Fitness has to be increased by one</a:t>
            </a:r>
          </a:p>
          <a:p>
            <a:pPr marL="54864" lvl="0" algn="ctr" defTabSz="914400">
              <a:lnSpc>
                <a:spcPct val="120000"/>
              </a:lnSpc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And then we move to the next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5C288-DA1C-FD14-6A7E-492BA72A2053}"/>
              </a:ext>
            </a:extLst>
          </p:cNvPr>
          <p:cNvSpPr txBox="1"/>
          <p:nvPr/>
        </p:nvSpPr>
        <p:spPr>
          <a:xfrm>
            <a:off x="2415760" y="1597339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#2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34787-3281-CABD-44B6-6DDD3B5A213F}"/>
              </a:ext>
            </a:extLst>
          </p:cNvPr>
          <p:cNvSpPr txBox="1"/>
          <p:nvPr/>
        </p:nvSpPr>
        <p:spPr>
          <a:xfrm>
            <a:off x="1178081" y="3957447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#4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D9421-6F54-3519-44ED-CBDE74CC8323}"/>
              </a:ext>
            </a:extLst>
          </p:cNvPr>
          <p:cNvSpPr txBox="1"/>
          <p:nvPr/>
        </p:nvSpPr>
        <p:spPr>
          <a:xfrm>
            <a:off x="1423401" y="5113266"/>
            <a:ext cx="2653112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egoe UI Variable Text Semibold" pitchFamily="2" charset="0"/>
              </a:rPr>
              <a:t>GREEN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≠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BLUE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D369B-F6C0-6776-C8AD-883FD39753EE}"/>
              </a:ext>
            </a:extLst>
          </p:cNvPr>
          <p:cNvSpPr txBox="1"/>
          <p:nvPr/>
        </p:nvSpPr>
        <p:spPr>
          <a:xfrm>
            <a:off x="10221291" y="6924821"/>
            <a:ext cx="971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76658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8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800"/>
                            </p:stCondLst>
                            <p:childTnLst>
                              <p:par>
                                <p:cTn id="95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131 -0.22963 L -0.4129 -0.22963 C -0.37474 -0.22963 -0.31771 -0.4324 -0.31771 -0.59328 L -0.31771 -0.95347 " pathEditMode="relative" rAng="0" ptsTypes="AAAA">
                                      <p:cBhvr>
                                        <p:cTn id="9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3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5" grpId="0"/>
      <p:bldP spid="12" grpId="0" uiExpand="1" build="p"/>
      <p:bldP spid="2" grpId="0" animBg="1"/>
      <p:bldP spid="3" grpId="0" animBg="1"/>
      <p:bldP spid="5" grpId="0" animBg="1"/>
      <p:bldP spid="10" grpId="0"/>
      <p:bldP spid="11" grpId="0" build="p" advAuto="0"/>
      <p:bldP spid="16" grpId="0"/>
      <p:bldP spid="18" grpId="0"/>
      <p:bldP spid="20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3701EC-2954-7F7A-258C-115406B4D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393" y="1428727"/>
            <a:ext cx="3609975" cy="333375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D80ABF-4ECF-5EC6-D74F-8A19C73BF93D}"/>
              </a:ext>
            </a:extLst>
          </p:cNvPr>
          <p:cNvSpPr txBox="1"/>
          <p:nvPr/>
        </p:nvSpPr>
        <p:spPr>
          <a:xfrm>
            <a:off x="3778652" y="398784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#0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C110F-37B0-FAB7-5519-4958B065AC09}"/>
              </a:ext>
            </a:extLst>
          </p:cNvPr>
          <p:cNvSpPr txBox="1"/>
          <p:nvPr/>
        </p:nvSpPr>
        <p:spPr>
          <a:xfrm>
            <a:off x="1178081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#3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3EA72-82EA-B2C0-311E-51338DD41278}"/>
              </a:ext>
            </a:extLst>
          </p:cNvPr>
          <p:cNvSpPr txBox="1"/>
          <p:nvPr/>
        </p:nvSpPr>
        <p:spPr>
          <a:xfrm>
            <a:off x="3801840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#1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4E8648-6066-E0C0-A5E0-B08C175A719D}"/>
              </a:ext>
            </a:extLst>
          </p:cNvPr>
          <p:cNvSpPr txBox="1">
            <a:spLocks/>
          </p:cNvSpPr>
          <p:nvPr/>
        </p:nvSpPr>
        <p:spPr>
          <a:xfrm>
            <a:off x="323267" y="274008"/>
            <a:ext cx="6508607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FITNESS PARAMETER = 1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5AA797-4C1B-84BA-4399-EC2E21620830}"/>
              </a:ext>
            </a:extLst>
          </p:cNvPr>
          <p:cNvSpPr txBox="1">
            <a:spLocks/>
          </p:cNvSpPr>
          <p:nvPr/>
        </p:nvSpPr>
        <p:spPr>
          <a:xfrm>
            <a:off x="5450366" y="1270829"/>
            <a:ext cx="6351615" cy="51561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noProof="0" dirty="0">
                <a:solidFill>
                  <a:srgbClr val="000000"/>
                </a:solidFill>
                <a:latin typeface="Segoe UI Variable Text Semibold" pitchFamily="2" charset="0"/>
              </a:rPr>
              <a:t>We move on to the next node. The blue one (#1) . It is our </a:t>
            </a:r>
            <a:r>
              <a:rPr lang="en-US" sz="2400" b="1" noProof="0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noProof="0" dirty="0">
              <a:solidFill>
                <a:srgbClr val="000000"/>
              </a:solidFill>
              <a:latin typeface="Segoe UI Variable Text Semibold" pitchFamily="2" charset="0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the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neighboring nodes </a:t>
            </a: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of the current node.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if they have the same color as the 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If yes? Then increase fitness by 1 and move to the next node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7C8A80-F3CB-9F09-180B-14ACABB3431E}"/>
              </a:ext>
            </a:extLst>
          </p:cNvPr>
          <p:cNvSpPr/>
          <p:nvPr/>
        </p:nvSpPr>
        <p:spPr>
          <a:xfrm>
            <a:off x="3590288" y="2347903"/>
            <a:ext cx="886691" cy="886691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BF6D2B-2716-EC7D-DB4B-496F8357A7E9}"/>
              </a:ext>
            </a:extLst>
          </p:cNvPr>
          <p:cNvSpPr/>
          <p:nvPr/>
        </p:nvSpPr>
        <p:spPr>
          <a:xfrm>
            <a:off x="2204208" y="1338659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56C293-8EFD-81CB-121C-40BAD760A118}"/>
              </a:ext>
            </a:extLst>
          </p:cNvPr>
          <p:cNvSpPr/>
          <p:nvPr/>
        </p:nvSpPr>
        <p:spPr>
          <a:xfrm>
            <a:off x="3590288" y="3729162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DE895-F9A3-1821-BFD0-01A8BA689A19}"/>
              </a:ext>
            </a:extLst>
          </p:cNvPr>
          <p:cNvSpPr txBox="1"/>
          <p:nvPr/>
        </p:nvSpPr>
        <p:spPr>
          <a:xfrm>
            <a:off x="1421167" y="4582335"/>
            <a:ext cx="2736426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lvl="0" algn="ctr" defTabSz="914400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BLUE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≠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egoe UI Variable Text Semibold" pitchFamily="2" charset="0"/>
              </a:rPr>
              <a:t>GREEN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64993-586F-2770-1573-64A34C976F61}"/>
              </a:ext>
            </a:extLst>
          </p:cNvPr>
          <p:cNvSpPr txBox="1"/>
          <p:nvPr/>
        </p:nvSpPr>
        <p:spPr>
          <a:xfrm>
            <a:off x="323267" y="5421582"/>
            <a:ext cx="4932224" cy="105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Different colors =&gt;</a:t>
            </a: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No changes to be made to fitness</a:t>
            </a:r>
          </a:p>
          <a:p>
            <a:pPr marL="54864" lvl="0" algn="ctr" defTabSz="914400">
              <a:lnSpc>
                <a:spcPct val="120000"/>
              </a:lnSpc>
              <a:defRPr/>
            </a:pPr>
            <a:r>
              <a:rPr lang="en-IN" b="1" dirty="0"/>
              <a:t>∴ </a:t>
            </a: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We move to the next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5C288-DA1C-FD14-6A7E-492BA72A2053}"/>
              </a:ext>
            </a:extLst>
          </p:cNvPr>
          <p:cNvSpPr txBox="1"/>
          <p:nvPr/>
        </p:nvSpPr>
        <p:spPr>
          <a:xfrm>
            <a:off x="2415760" y="1597339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#2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34787-3281-CABD-44B6-6DDD3B5A213F}"/>
              </a:ext>
            </a:extLst>
          </p:cNvPr>
          <p:cNvSpPr txBox="1"/>
          <p:nvPr/>
        </p:nvSpPr>
        <p:spPr>
          <a:xfrm>
            <a:off x="1178081" y="3957447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#4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93F14A-CE90-3D61-6654-2599F78414D2}"/>
              </a:ext>
            </a:extLst>
          </p:cNvPr>
          <p:cNvSpPr txBox="1"/>
          <p:nvPr/>
        </p:nvSpPr>
        <p:spPr>
          <a:xfrm>
            <a:off x="1409875" y="4916281"/>
            <a:ext cx="2736426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lvl="0" algn="ctr" defTabSz="914400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BLUE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≠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ORANGE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egoe UI Variable Text Semibol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095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8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5" grpId="0"/>
      <p:bldP spid="12" grpId="0" uiExpand="1" build="p"/>
      <p:bldP spid="2" grpId="0" animBg="1"/>
      <p:bldP spid="3" grpId="0" animBg="1"/>
      <p:bldP spid="5" grpId="0" animBg="1"/>
      <p:bldP spid="10" grpId="0"/>
      <p:bldP spid="11" grpId="0" build="p" advAuto="0"/>
      <p:bldP spid="16" grpId="0"/>
      <p:bldP spid="18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3701EC-2954-7F7A-258C-115406B4D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393" y="1428727"/>
            <a:ext cx="3609975" cy="333375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D80ABF-4ECF-5EC6-D74F-8A19C73BF93D}"/>
              </a:ext>
            </a:extLst>
          </p:cNvPr>
          <p:cNvSpPr txBox="1"/>
          <p:nvPr/>
        </p:nvSpPr>
        <p:spPr>
          <a:xfrm>
            <a:off x="3778652" y="398784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#0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C110F-37B0-FAB7-5519-4958B065AC09}"/>
              </a:ext>
            </a:extLst>
          </p:cNvPr>
          <p:cNvSpPr txBox="1"/>
          <p:nvPr/>
        </p:nvSpPr>
        <p:spPr>
          <a:xfrm>
            <a:off x="1178081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#3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3EA72-82EA-B2C0-311E-51338DD41278}"/>
              </a:ext>
            </a:extLst>
          </p:cNvPr>
          <p:cNvSpPr txBox="1"/>
          <p:nvPr/>
        </p:nvSpPr>
        <p:spPr>
          <a:xfrm>
            <a:off x="3801840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#1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4E8648-6066-E0C0-A5E0-B08C175A719D}"/>
              </a:ext>
            </a:extLst>
          </p:cNvPr>
          <p:cNvSpPr txBox="1">
            <a:spLocks/>
          </p:cNvSpPr>
          <p:nvPr/>
        </p:nvSpPr>
        <p:spPr>
          <a:xfrm>
            <a:off x="323267" y="274008"/>
            <a:ext cx="6508607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FITNESS PARAMETER = 1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5AA797-4C1B-84BA-4399-EC2E21620830}"/>
              </a:ext>
            </a:extLst>
          </p:cNvPr>
          <p:cNvSpPr txBox="1">
            <a:spLocks/>
          </p:cNvSpPr>
          <p:nvPr/>
        </p:nvSpPr>
        <p:spPr>
          <a:xfrm>
            <a:off x="5450366" y="1270829"/>
            <a:ext cx="6351615" cy="51561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We move on to the next node. The orange one (#2) . It is our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noProof="0" dirty="0">
              <a:solidFill>
                <a:srgbClr val="000000"/>
              </a:solidFill>
              <a:latin typeface="Segoe UI Variable Text Semibold" pitchFamily="2" charset="0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the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neighboring nodes </a:t>
            </a: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of the current node.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if they have the same color as the 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If yes? Then increase fitness by 1 and move to the next node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7C8A80-F3CB-9F09-180B-14ACABB3431E}"/>
              </a:ext>
            </a:extLst>
          </p:cNvPr>
          <p:cNvSpPr/>
          <p:nvPr/>
        </p:nvSpPr>
        <p:spPr>
          <a:xfrm>
            <a:off x="2204208" y="1317309"/>
            <a:ext cx="886691" cy="886691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BF6D2B-2716-EC7D-DB4B-496F8357A7E9}"/>
              </a:ext>
            </a:extLst>
          </p:cNvPr>
          <p:cNvSpPr/>
          <p:nvPr/>
        </p:nvSpPr>
        <p:spPr>
          <a:xfrm>
            <a:off x="3590288" y="2345058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56C293-8EFD-81CB-121C-40BAD760A118}"/>
              </a:ext>
            </a:extLst>
          </p:cNvPr>
          <p:cNvSpPr/>
          <p:nvPr/>
        </p:nvSpPr>
        <p:spPr>
          <a:xfrm>
            <a:off x="1033940" y="2345057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DE895-F9A3-1821-BFD0-01A8BA689A19}"/>
              </a:ext>
            </a:extLst>
          </p:cNvPr>
          <p:cNvSpPr txBox="1"/>
          <p:nvPr/>
        </p:nvSpPr>
        <p:spPr>
          <a:xfrm>
            <a:off x="1423401" y="4807444"/>
            <a:ext cx="2486447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lvl="0" algn="ctr" defTabSz="914400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ORANGE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≠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BLUE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64993-586F-2770-1573-64A34C976F61}"/>
              </a:ext>
            </a:extLst>
          </p:cNvPr>
          <p:cNvSpPr txBox="1"/>
          <p:nvPr/>
        </p:nvSpPr>
        <p:spPr>
          <a:xfrm>
            <a:off x="323267" y="5546415"/>
            <a:ext cx="4932224" cy="105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Different colors =&gt;</a:t>
            </a: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No changes to be made to fitness</a:t>
            </a:r>
          </a:p>
          <a:p>
            <a:pPr marL="54864" lvl="0" algn="ctr" defTabSz="914400">
              <a:lnSpc>
                <a:spcPct val="120000"/>
              </a:lnSpc>
              <a:defRPr/>
            </a:pPr>
            <a:r>
              <a:rPr lang="en-IN" b="1" dirty="0"/>
              <a:t>∴ </a:t>
            </a: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We move to the next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5C288-DA1C-FD14-6A7E-492BA72A2053}"/>
              </a:ext>
            </a:extLst>
          </p:cNvPr>
          <p:cNvSpPr txBox="1"/>
          <p:nvPr/>
        </p:nvSpPr>
        <p:spPr>
          <a:xfrm>
            <a:off x="2415760" y="1597339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#2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34787-3281-CABD-44B6-6DDD3B5A213F}"/>
              </a:ext>
            </a:extLst>
          </p:cNvPr>
          <p:cNvSpPr txBox="1"/>
          <p:nvPr/>
        </p:nvSpPr>
        <p:spPr>
          <a:xfrm>
            <a:off x="1178081" y="3957447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#4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D9421-6F54-3519-44ED-CBDE74CC8323}"/>
              </a:ext>
            </a:extLst>
          </p:cNvPr>
          <p:cNvSpPr txBox="1"/>
          <p:nvPr/>
        </p:nvSpPr>
        <p:spPr>
          <a:xfrm>
            <a:off x="1270250" y="5113266"/>
            <a:ext cx="2806263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algn="ctr" defTabSz="914400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ORANGE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≠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BLUE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52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3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8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3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5" grpId="0"/>
      <p:bldP spid="12" grpId="0" uiExpand="1" build="p"/>
      <p:bldP spid="2" grpId="0" animBg="1"/>
      <p:bldP spid="3" grpId="0" animBg="1"/>
      <p:bldP spid="5" grpId="0" animBg="1"/>
      <p:bldP spid="10" grpId="0"/>
      <p:bldP spid="11" grpId="0" build="p" advAuto="0"/>
      <p:bldP spid="16" grpId="0"/>
      <p:bldP spid="18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3701EC-2954-7F7A-258C-115406B4D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393" y="1428727"/>
            <a:ext cx="3609975" cy="333375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D80ABF-4ECF-5EC6-D74F-8A19C73BF93D}"/>
              </a:ext>
            </a:extLst>
          </p:cNvPr>
          <p:cNvSpPr txBox="1"/>
          <p:nvPr/>
        </p:nvSpPr>
        <p:spPr>
          <a:xfrm>
            <a:off x="3778652" y="398784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#0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C110F-37B0-FAB7-5519-4958B065AC09}"/>
              </a:ext>
            </a:extLst>
          </p:cNvPr>
          <p:cNvSpPr txBox="1"/>
          <p:nvPr/>
        </p:nvSpPr>
        <p:spPr>
          <a:xfrm>
            <a:off x="1178081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#3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3EA72-82EA-B2C0-311E-51338DD41278}"/>
              </a:ext>
            </a:extLst>
          </p:cNvPr>
          <p:cNvSpPr txBox="1"/>
          <p:nvPr/>
        </p:nvSpPr>
        <p:spPr>
          <a:xfrm>
            <a:off x="3801840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#1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4E8648-6066-E0C0-A5E0-B08C175A719D}"/>
              </a:ext>
            </a:extLst>
          </p:cNvPr>
          <p:cNvSpPr txBox="1">
            <a:spLocks/>
          </p:cNvSpPr>
          <p:nvPr/>
        </p:nvSpPr>
        <p:spPr>
          <a:xfrm>
            <a:off x="323267" y="274008"/>
            <a:ext cx="6508607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FITNESS PARAMETER = 1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5AA797-4C1B-84BA-4399-EC2E21620830}"/>
              </a:ext>
            </a:extLst>
          </p:cNvPr>
          <p:cNvSpPr txBox="1">
            <a:spLocks/>
          </p:cNvSpPr>
          <p:nvPr/>
        </p:nvSpPr>
        <p:spPr>
          <a:xfrm>
            <a:off x="5450366" y="1270829"/>
            <a:ext cx="6351615" cy="51561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We move on to the next node. The blue one (#3) . It is our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noProof="0" dirty="0">
              <a:solidFill>
                <a:srgbClr val="000000"/>
              </a:solidFill>
              <a:latin typeface="Segoe UI Variable Text Semibold" pitchFamily="2" charset="0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the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neighboring nodes </a:t>
            </a: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of the current node.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if they have the same color as the 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If yes? Then increase fitness by 1 and move to the next node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7C8A80-F3CB-9F09-180B-14ACABB3431E}"/>
              </a:ext>
            </a:extLst>
          </p:cNvPr>
          <p:cNvSpPr/>
          <p:nvPr/>
        </p:nvSpPr>
        <p:spPr>
          <a:xfrm>
            <a:off x="984393" y="2345058"/>
            <a:ext cx="886691" cy="886691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BF6D2B-2716-EC7D-DB4B-496F8357A7E9}"/>
              </a:ext>
            </a:extLst>
          </p:cNvPr>
          <p:cNvSpPr/>
          <p:nvPr/>
        </p:nvSpPr>
        <p:spPr>
          <a:xfrm>
            <a:off x="2223278" y="1343009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56C293-8EFD-81CB-121C-40BAD760A118}"/>
              </a:ext>
            </a:extLst>
          </p:cNvPr>
          <p:cNvSpPr/>
          <p:nvPr/>
        </p:nvSpPr>
        <p:spPr>
          <a:xfrm>
            <a:off x="984393" y="3698767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DE895-F9A3-1821-BFD0-01A8BA689A19}"/>
              </a:ext>
            </a:extLst>
          </p:cNvPr>
          <p:cNvSpPr txBox="1"/>
          <p:nvPr/>
        </p:nvSpPr>
        <p:spPr>
          <a:xfrm>
            <a:off x="1423401" y="4807444"/>
            <a:ext cx="2486447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lvl="0" algn="ctr" defTabSz="914400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BLUE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≠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ORANGE</a:t>
            </a:r>
            <a:endParaRPr lang="en-US" sz="2000" b="1" dirty="0">
              <a:solidFill>
                <a:srgbClr val="000000"/>
              </a:solidFill>
              <a:latin typeface="Segoe UI Variable Text Semibol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64993-586F-2770-1573-64A34C976F61}"/>
              </a:ext>
            </a:extLst>
          </p:cNvPr>
          <p:cNvSpPr txBox="1"/>
          <p:nvPr/>
        </p:nvSpPr>
        <p:spPr>
          <a:xfrm>
            <a:off x="323267" y="5546415"/>
            <a:ext cx="4932224" cy="1058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Different colors =&gt;</a:t>
            </a: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No changes to be made to fitness</a:t>
            </a:r>
          </a:p>
          <a:p>
            <a:pPr marL="54864" lvl="0" algn="ctr" defTabSz="914400">
              <a:lnSpc>
                <a:spcPct val="120000"/>
              </a:lnSpc>
              <a:defRPr/>
            </a:pPr>
            <a:r>
              <a:rPr lang="en-IN" b="1" dirty="0"/>
              <a:t>∴ </a:t>
            </a: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We move to the next node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5C288-DA1C-FD14-6A7E-492BA72A2053}"/>
              </a:ext>
            </a:extLst>
          </p:cNvPr>
          <p:cNvSpPr txBox="1"/>
          <p:nvPr/>
        </p:nvSpPr>
        <p:spPr>
          <a:xfrm>
            <a:off x="2415760" y="1597339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#2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34787-3281-CABD-44B6-6DDD3B5A213F}"/>
              </a:ext>
            </a:extLst>
          </p:cNvPr>
          <p:cNvSpPr txBox="1"/>
          <p:nvPr/>
        </p:nvSpPr>
        <p:spPr>
          <a:xfrm>
            <a:off x="1178081" y="3957447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#4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D9421-6F54-3519-44ED-CBDE74CC8323}"/>
              </a:ext>
            </a:extLst>
          </p:cNvPr>
          <p:cNvSpPr txBox="1"/>
          <p:nvPr/>
        </p:nvSpPr>
        <p:spPr>
          <a:xfrm>
            <a:off x="1270250" y="5113266"/>
            <a:ext cx="2806263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lvl="0" algn="ctr" defTabSz="914400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BLUE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≠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egoe UI Variable Text Semibold" pitchFamily="2" charset="0"/>
              </a:rPr>
              <a:t>GREEN</a:t>
            </a:r>
            <a:endParaRPr lang="en-US" sz="2000" b="1" dirty="0">
              <a:solidFill>
                <a:srgbClr val="000000"/>
              </a:solidFill>
              <a:latin typeface="Segoe UI Variable Tex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4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3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8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3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5" grpId="0"/>
      <p:bldP spid="12" grpId="0" uiExpand="1" build="p"/>
      <p:bldP spid="2" grpId="0" animBg="1"/>
      <p:bldP spid="3" grpId="0" animBg="1"/>
      <p:bldP spid="5" grpId="0" animBg="1"/>
      <p:bldP spid="10" grpId="0"/>
      <p:bldP spid="11" grpId="0" build="p" advAuto="0"/>
      <p:bldP spid="16" grpId="0"/>
      <p:bldP spid="1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3701EC-2954-7F7A-258C-115406B4D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4393" y="1428727"/>
            <a:ext cx="3609975" cy="333375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D80ABF-4ECF-5EC6-D74F-8A19C73BF93D}"/>
              </a:ext>
            </a:extLst>
          </p:cNvPr>
          <p:cNvSpPr txBox="1"/>
          <p:nvPr/>
        </p:nvSpPr>
        <p:spPr>
          <a:xfrm>
            <a:off x="3778652" y="3987842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#0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C110F-37B0-FAB7-5519-4958B065AC09}"/>
              </a:ext>
            </a:extLst>
          </p:cNvPr>
          <p:cNvSpPr txBox="1"/>
          <p:nvPr/>
        </p:nvSpPr>
        <p:spPr>
          <a:xfrm>
            <a:off x="1178081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#3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3EA72-82EA-B2C0-311E-51338DD41278}"/>
              </a:ext>
            </a:extLst>
          </p:cNvPr>
          <p:cNvSpPr txBox="1"/>
          <p:nvPr/>
        </p:nvSpPr>
        <p:spPr>
          <a:xfrm>
            <a:off x="3801840" y="2606583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#1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4E8648-6066-E0C0-A5E0-B08C175A719D}"/>
              </a:ext>
            </a:extLst>
          </p:cNvPr>
          <p:cNvSpPr txBox="1">
            <a:spLocks/>
          </p:cNvSpPr>
          <p:nvPr/>
        </p:nvSpPr>
        <p:spPr>
          <a:xfrm>
            <a:off x="323267" y="274008"/>
            <a:ext cx="6508607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FITNESS PARAMETER = 1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55AA797-4C1B-84BA-4399-EC2E21620830}"/>
              </a:ext>
            </a:extLst>
          </p:cNvPr>
          <p:cNvSpPr txBox="1">
            <a:spLocks/>
          </p:cNvSpPr>
          <p:nvPr/>
        </p:nvSpPr>
        <p:spPr>
          <a:xfrm>
            <a:off x="5450366" y="1270829"/>
            <a:ext cx="6351615" cy="51561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We move on to the next node. The green one (#4) . It is our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noProof="0" dirty="0">
              <a:solidFill>
                <a:srgbClr val="000000"/>
              </a:solidFill>
              <a:latin typeface="Segoe UI Variable Text Semibold" pitchFamily="2" charset="0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the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neighboring nodes </a:t>
            </a: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of the current node.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Check if they have the same color as the current node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rgbClr val="000000"/>
                </a:solidFill>
                <a:latin typeface="Segoe UI Variable Text Semibold" pitchFamily="2" charset="0"/>
              </a:rPr>
              <a:t>If yes? Then increase fitness by 1 and move to the next node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7C8A80-F3CB-9F09-180B-14ACABB3431E}"/>
              </a:ext>
            </a:extLst>
          </p:cNvPr>
          <p:cNvSpPr/>
          <p:nvPr/>
        </p:nvSpPr>
        <p:spPr>
          <a:xfrm>
            <a:off x="984393" y="3735900"/>
            <a:ext cx="886691" cy="886691"/>
          </a:xfrm>
          <a:prstGeom prst="ellipse">
            <a:avLst/>
          </a:prstGeom>
          <a:solidFill>
            <a:schemeClr val="accent2">
              <a:lumMod val="75000"/>
              <a:alpha val="30196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8BF6D2B-2716-EC7D-DB4B-496F8357A7E9}"/>
              </a:ext>
            </a:extLst>
          </p:cNvPr>
          <p:cNvSpPr/>
          <p:nvPr/>
        </p:nvSpPr>
        <p:spPr>
          <a:xfrm>
            <a:off x="984393" y="2360602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56C293-8EFD-81CB-121C-40BAD760A118}"/>
              </a:ext>
            </a:extLst>
          </p:cNvPr>
          <p:cNvSpPr/>
          <p:nvPr/>
        </p:nvSpPr>
        <p:spPr>
          <a:xfrm>
            <a:off x="3590288" y="3735900"/>
            <a:ext cx="886691" cy="886691"/>
          </a:xfrm>
          <a:prstGeom prst="ellipse">
            <a:avLst/>
          </a:prstGeom>
          <a:solidFill>
            <a:schemeClr val="accent1">
              <a:lumMod val="75000"/>
              <a:alpha val="30196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DE895-F9A3-1821-BFD0-01A8BA689A19}"/>
              </a:ext>
            </a:extLst>
          </p:cNvPr>
          <p:cNvSpPr txBox="1"/>
          <p:nvPr/>
        </p:nvSpPr>
        <p:spPr>
          <a:xfrm>
            <a:off x="1423401" y="4807444"/>
            <a:ext cx="2653112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lvl="0" algn="ctr" defTabSz="914400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egoe UI Variable Text Semibold" pitchFamily="2" charset="0"/>
              </a:rPr>
              <a:t>GREEN 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≠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 Variable Text Semibold" pitchFamily="2" charset="0"/>
              </a:rPr>
              <a:t>BLUE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64993-586F-2770-1573-64A34C976F61}"/>
              </a:ext>
            </a:extLst>
          </p:cNvPr>
          <p:cNvSpPr txBox="1"/>
          <p:nvPr/>
        </p:nvSpPr>
        <p:spPr>
          <a:xfrm>
            <a:off x="323267" y="5546415"/>
            <a:ext cx="4932224" cy="1095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Segoe UI Variable Text Semibold" pitchFamily="2" charset="0"/>
              </a:rPr>
              <a:t>Same color found!</a:t>
            </a: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Fitness has to be increased by one</a:t>
            </a:r>
          </a:p>
          <a:p>
            <a:pPr marL="54864" lvl="0" algn="ctr" defTabSz="914400">
              <a:lnSpc>
                <a:spcPct val="120000"/>
              </a:lnSpc>
              <a:defRPr/>
            </a:pPr>
            <a:r>
              <a:rPr lang="en-US" b="1" dirty="0">
                <a:solidFill>
                  <a:srgbClr val="000000"/>
                </a:solidFill>
                <a:latin typeface="Segoe UI Variable Text Semibold" pitchFamily="2" charset="0"/>
              </a:rPr>
              <a:t>No more nodes to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5C288-DA1C-FD14-6A7E-492BA72A2053}"/>
              </a:ext>
            </a:extLst>
          </p:cNvPr>
          <p:cNvSpPr txBox="1"/>
          <p:nvPr/>
        </p:nvSpPr>
        <p:spPr>
          <a:xfrm>
            <a:off x="2415760" y="1597339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#2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A34787-3281-CABD-44B6-6DDD3B5A213F}"/>
              </a:ext>
            </a:extLst>
          </p:cNvPr>
          <p:cNvSpPr txBox="1"/>
          <p:nvPr/>
        </p:nvSpPr>
        <p:spPr>
          <a:xfrm>
            <a:off x="1178081" y="3957447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#4</a:t>
            </a:r>
            <a:endParaRPr lang="en-IN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3D9421-6F54-3519-44ED-CBDE74CC8323}"/>
              </a:ext>
            </a:extLst>
          </p:cNvPr>
          <p:cNvSpPr txBox="1"/>
          <p:nvPr/>
        </p:nvSpPr>
        <p:spPr>
          <a:xfrm>
            <a:off x="1423401" y="5113266"/>
            <a:ext cx="2653112" cy="427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864" lvl="0" algn="ctr" defTabSz="914400">
              <a:lnSpc>
                <a:spcPct val="120000"/>
              </a:lnSpc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egoe UI Variable Text Semibold" pitchFamily="2" charset="0"/>
              </a:rPr>
              <a:t>GREEN </a:t>
            </a:r>
            <a:r>
              <a:rPr lang="en-US" sz="2000" b="1" dirty="0">
                <a:solidFill>
                  <a:srgbClr val="000000"/>
                </a:solidFill>
                <a:latin typeface="Segoe UI Variable Text Semibold" pitchFamily="2" charset="0"/>
              </a:rPr>
              <a:t>==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Segoe UI Variable Text Semibold" pitchFamily="2" charset="0"/>
              </a:rPr>
              <a:t>GREEN</a:t>
            </a:r>
            <a:endParaRPr lang="en-US" sz="2000" b="1" dirty="0">
              <a:solidFill>
                <a:srgbClr val="000000"/>
              </a:solidFill>
              <a:latin typeface="Segoe UI Variable Tex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D369B-F6C0-6776-C8AD-883FD39753EE}"/>
              </a:ext>
            </a:extLst>
          </p:cNvPr>
          <p:cNvSpPr txBox="1"/>
          <p:nvPr/>
        </p:nvSpPr>
        <p:spPr>
          <a:xfrm>
            <a:off x="10221291" y="6924821"/>
            <a:ext cx="971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8366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3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8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3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800"/>
                            </p:stCondLst>
                            <p:childTnLst>
                              <p:par>
                                <p:cTn id="90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0131 -0.22963 L -0.4129 -0.22963 C -0.37474 -0.22963 -0.31771 -0.4324 -0.31771 -0.59328 L -0.31771 -0.95347 " pathEditMode="relative" rAng="0" ptsTypes="AAAA">
                                      <p:cBhvr>
                                        <p:cTn id="9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-3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5" grpId="0"/>
      <p:bldP spid="12" grpId="0" uiExpand="1" build="p"/>
      <p:bldP spid="2" grpId="0" animBg="1"/>
      <p:bldP spid="3" grpId="0" animBg="1"/>
      <p:bldP spid="5" grpId="0" animBg="1"/>
      <p:bldP spid="10" grpId="0"/>
      <p:bldP spid="11" grpId="0" build="p" advAuto="0"/>
      <p:bldP spid="16" grpId="0"/>
      <p:bldP spid="18" grpId="0"/>
      <p:bldP spid="20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265646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337" y="436605"/>
            <a:ext cx="4974349" cy="1639330"/>
          </a:xfrm>
        </p:spPr>
        <p:txBody>
          <a:bodyPr anchor="b">
            <a:noAutofit/>
          </a:bodyPr>
          <a:lstStyle/>
          <a:p>
            <a:pPr algn="l"/>
            <a:r>
              <a:rPr lang="en-US" sz="5000" b="1" u="sng" dirty="0"/>
              <a:t>Group Members: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337" y="2362644"/>
            <a:ext cx="4974350" cy="4058751"/>
          </a:xfrm>
        </p:spPr>
        <p:txBody>
          <a:bodyPr anchor="t">
            <a:normAutofit/>
          </a:bodyPr>
          <a:lstStyle/>
          <a:p>
            <a:r>
              <a:rPr lang="en-US" sz="3000" dirty="0"/>
              <a:t>Arjun Tandon (2022095)</a:t>
            </a:r>
          </a:p>
          <a:p>
            <a:r>
              <a:rPr lang="en-US" sz="3000" dirty="0" err="1"/>
              <a:t>Baljyot</a:t>
            </a:r>
            <a:r>
              <a:rPr lang="en-US" sz="3000" dirty="0"/>
              <a:t> Singh Modi (2022133)</a:t>
            </a:r>
          </a:p>
          <a:p>
            <a:r>
              <a:rPr lang="en-US" sz="3000" dirty="0"/>
              <a:t>Debjit Banerji (2022146)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831742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71353"/>
            <a:ext cx="6351615" cy="495300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2744111" y="971353"/>
            <a:ext cx="6351615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GeneList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Node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3108960" y="1946634"/>
            <a:ext cx="5986766" cy="39777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</a:rPr>
              <a:t>CONTENTS :</a:t>
            </a: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dirty="0">
              <a:solidFill>
                <a:srgbClr val="000000"/>
              </a:solidFill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</a:rPr>
              <a:t>A graph coloring :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dirty="0">
              <a:solidFill>
                <a:srgbClr val="000000"/>
              </a:solidFill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noProof="0" dirty="0">
              <a:solidFill>
                <a:srgbClr val="000000"/>
              </a:solidFill>
              <a:latin typeface="Segoe UI Variable Text Semibold" pitchFamily="2" charset="0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Fitness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 parameter : 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7F8A155A-69EB-7302-B512-3EF237A7D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6488" y="2716306"/>
            <a:ext cx="1865253" cy="1722529"/>
          </a:xfrm>
        </p:spPr>
      </p:pic>
    </p:spTree>
    <p:extLst>
      <p:ext uri="{BB962C8B-B14F-4D97-AF65-F5344CB8AC3E}">
        <p14:creationId xmlns:p14="http://schemas.microsoft.com/office/powerpoint/2010/main" val="100451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831742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71353"/>
            <a:ext cx="6351615" cy="495300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2744111" y="971353"/>
            <a:ext cx="6351615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GeneList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Node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3108960" y="1946634"/>
            <a:ext cx="5986766" cy="39777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</a:rPr>
              <a:t>CONTENTS :</a:t>
            </a: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dirty="0">
              <a:solidFill>
                <a:srgbClr val="000000"/>
              </a:solidFill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</a:rPr>
              <a:t>A graph coloring :</a:t>
            </a: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dirty="0">
              <a:solidFill>
                <a:srgbClr val="000000"/>
              </a:solidFill>
              <a:latin typeface="Segoe UI Variable Text Semibold" pitchFamily="2" charset="0"/>
              <a:ea typeface="+mn-ea"/>
              <a:cs typeface="+mn-cs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Text Semibold" pitchFamily="2" charset="0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noProof="0" dirty="0">
              <a:solidFill>
                <a:srgbClr val="000000"/>
              </a:solidFill>
              <a:latin typeface="Segoe UI Variable Text Semibold" pitchFamily="2" charset="0"/>
            </a:endParaRPr>
          </a:p>
          <a:p>
            <a:pPr marL="54864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Fitness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 parameter : 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7F8A155A-69EB-7302-B512-3EF237A7D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6488" y="2716306"/>
            <a:ext cx="1865253" cy="1722529"/>
          </a:xfrm>
        </p:spPr>
      </p:pic>
    </p:spTree>
    <p:extLst>
      <p:ext uri="{BB962C8B-B14F-4D97-AF65-F5344CB8AC3E}">
        <p14:creationId xmlns:p14="http://schemas.microsoft.com/office/powerpoint/2010/main" val="162203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Back to the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GeneList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 and its contents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4342780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5941449" y="951280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7497057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2744111" y="2549949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4342780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5941449" y="2549947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7497057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4111" y="4148616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4342780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1449" y="4148614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7497057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4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6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2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4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6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8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2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2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Calculate Fitness of each 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4342780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5941449" y="951280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7497057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2744111" y="2549949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4342780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5941449" y="2549947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7497057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4111" y="4148616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4342780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1449" y="4148614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7497057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2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4425473" y="2059714"/>
            <a:ext cx="7597732" cy="2674786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4220228" y="1707791"/>
            <a:ext cx="7597732" cy="2838449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0" y="2775454"/>
            <a:ext cx="4220228" cy="1243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Set Fitness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EDB35-1DEF-702C-6719-01F2B38E3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28" y="1711433"/>
            <a:ext cx="7597732" cy="28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Calculate Fitness of each 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4342780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5941449" y="951280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7497057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2744111" y="2549949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4342780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5941449" y="2549947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7497057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4111" y="4148616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4342780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1449" y="4148614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7497057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829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Calculate Fitness of each 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4342780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5941449" y="951280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7497057" y="951281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2744111" y="2549949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4342780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5941449" y="2549947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7497057" y="2549948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4111" y="4148616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4342780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1449" y="4148614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7497057" y="4148615"/>
            <a:ext cx="1598669" cy="15986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63FAA6-F93B-E219-2DFB-3F8372686D37}"/>
              </a:ext>
            </a:extLst>
          </p:cNvPr>
          <p:cNvSpPr/>
          <p:nvPr/>
        </p:nvSpPr>
        <p:spPr>
          <a:xfrm>
            <a:off x="2744111" y="941159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B1298D-087D-11BB-DE8F-E81B78177B58}"/>
              </a:ext>
            </a:extLst>
          </p:cNvPr>
          <p:cNvSpPr/>
          <p:nvPr/>
        </p:nvSpPr>
        <p:spPr>
          <a:xfrm>
            <a:off x="4342780" y="941158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1CB3D-DB3F-CB99-62F8-D95C57E0EF72}"/>
              </a:ext>
            </a:extLst>
          </p:cNvPr>
          <p:cNvSpPr/>
          <p:nvPr/>
        </p:nvSpPr>
        <p:spPr>
          <a:xfrm>
            <a:off x="5941449" y="941157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05E16E-1ABB-9271-1172-F5E7FDEE44DD}"/>
              </a:ext>
            </a:extLst>
          </p:cNvPr>
          <p:cNvSpPr/>
          <p:nvPr/>
        </p:nvSpPr>
        <p:spPr>
          <a:xfrm>
            <a:off x="7497057" y="941158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5AB76C-2C8F-81DC-D305-D2DB621015CE}"/>
              </a:ext>
            </a:extLst>
          </p:cNvPr>
          <p:cNvSpPr/>
          <p:nvPr/>
        </p:nvSpPr>
        <p:spPr>
          <a:xfrm>
            <a:off x="2744111" y="2539826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A571D6-9030-E386-19E4-F4732B893CC1}"/>
              </a:ext>
            </a:extLst>
          </p:cNvPr>
          <p:cNvSpPr/>
          <p:nvPr/>
        </p:nvSpPr>
        <p:spPr>
          <a:xfrm>
            <a:off x="4342780" y="2539825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71E340-7983-8456-23BC-36D738B1A454}"/>
              </a:ext>
            </a:extLst>
          </p:cNvPr>
          <p:cNvSpPr/>
          <p:nvPr/>
        </p:nvSpPr>
        <p:spPr>
          <a:xfrm>
            <a:off x="5941449" y="2539824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1597B-F60F-A0CE-3820-55B81D6BA3B7}"/>
              </a:ext>
            </a:extLst>
          </p:cNvPr>
          <p:cNvSpPr/>
          <p:nvPr/>
        </p:nvSpPr>
        <p:spPr>
          <a:xfrm>
            <a:off x="7497057" y="2539825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7638F0-A696-A34F-88C6-0DDD7BF640A7}"/>
              </a:ext>
            </a:extLst>
          </p:cNvPr>
          <p:cNvSpPr/>
          <p:nvPr/>
        </p:nvSpPr>
        <p:spPr>
          <a:xfrm>
            <a:off x="2744111" y="4138493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6DA58A-87E9-0DFB-BB63-6C2A3E477A39}"/>
              </a:ext>
            </a:extLst>
          </p:cNvPr>
          <p:cNvSpPr/>
          <p:nvPr/>
        </p:nvSpPr>
        <p:spPr>
          <a:xfrm>
            <a:off x="4342780" y="4138492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28D621-D85E-25AB-D8CB-E27E3AC9627E}"/>
              </a:ext>
            </a:extLst>
          </p:cNvPr>
          <p:cNvSpPr/>
          <p:nvPr/>
        </p:nvSpPr>
        <p:spPr>
          <a:xfrm>
            <a:off x="5941449" y="4138491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2C19AF-B957-1F4D-892B-8EE1A3AE1560}"/>
              </a:ext>
            </a:extLst>
          </p:cNvPr>
          <p:cNvSpPr/>
          <p:nvPr/>
        </p:nvSpPr>
        <p:spPr>
          <a:xfrm>
            <a:off x="7497057" y="4138492"/>
            <a:ext cx="1598669" cy="1598669"/>
          </a:xfrm>
          <a:prstGeom prst="rect">
            <a:avLst/>
          </a:prstGeom>
          <a:solidFill>
            <a:srgbClr val="7093D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9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6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2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4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6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8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2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2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8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Calculate Fitness of each node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4342780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594144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7497057" y="951281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2744111" y="2549949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4342780" y="2549948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5941449" y="2549947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7497057" y="2549948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4111" y="4148616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4342780" y="4148615"/>
            <a:ext cx="1598669" cy="15986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1449" y="4148614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7497057" y="4148615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1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Sort on the basis of fitness!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4342780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594144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7497057" y="951281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2744111" y="2549949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4342780" y="2549948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5941449" y="2549947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7497057" y="2549948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4111" y="4148616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4342780" y="4148615"/>
            <a:ext cx="1598669" cy="15986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1449" y="4148614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7497057" y="4148615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9208" y="197793"/>
            <a:ext cx="11281422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The best node we got here was of FITNESS = 2 (0 is desirable)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4342780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594144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7497057" y="951281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2744111" y="2549949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4342780" y="2549948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5941449" y="2549947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7497057" y="2549948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4111" y="4148616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4342780" y="4148615"/>
            <a:ext cx="1598669" cy="15986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1449" y="4148614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7497057" y="4148615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7F0E-B7D7-9634-444B-081BC6F6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48236"/>
            <a:ext cx="10353762" cy="1257300"/>
          </a:xfrm>
        </p:spPr>
        <p:txBody>
          <a:bodyPr>
            <a:normAutofit/>
          </a:bodyPr>
          <a:lstStyle/>
          <a:p>
            <a:r>
              <a:rPr lang="en-US" sz="6500" b="1" dirty="0"/>
              <a:t>Graph Colouring</a:t>
            </a:r>
            <a:endParaRPr lang="en-IN" sz="65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6047D-AA59-4702-8940-4C685E4B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104" y="2021517"/>
            <a:ext cx="3771990" cy="402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AFD192-29A0-45B1-071F-30B531573DE0}"/>
              </a:ext>
            </a:extLst>
          </p:cNvPr>
          <p:cNvSpPr txBox="1"/>
          <p:nvPr/>
        </p:nvSpPr>
        <p:spPr>
          <a:xfrm>
            <a:off x="658906" y="2447364"/>
            <a:ext cx="62125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One of the most basic and important topics of Graph Colouring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+mn-cs"/>
              </a:rPr>
              <a:t>Special Case of Graph Labelling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Calibri" panose="020F0502020204030204" pitchFamily="34" charset="0"/>
                <a:cs typeface="+mn-cs"/>
              </a:rPr>
              <a:t>A way of colouring the vertices of a graph such that no two adjacent vertices are of the same colour</a:t>
            </a:r>
            <a:endParaRPr kumimoji="0" lang="en-IN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2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Sort on the basis of fitness!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7490015" y="2549299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4346361" y="4148613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5945162" y="2549948"/>
            <a:ext cx="1551764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9422" y="4138494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7482973" y="4147960"/>
            <a:ext cx="1598669" cy="15986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5030" y="4147961"/>
            <a:ext cx="1544985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96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Sort on the basis of fitness!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7490015" y="2549299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4346361" y="4148613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5945162" y="2549948"/>
            <a:ext cx="1551764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9422" y="4138494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7482973" y="4147960"/>
            <a:ext cx="1598669" cy="15986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5030" y="4147961"/>
            <a:ext cx="1544985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DE3E9-09BB-8AAD-E6B7-385CE91B1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r="23918"/>
          <a:stretch/>
        </p:blipFill>
        <p:spPr>
          <a:xfrm>
            <a:off x="10307902" y="4729380"/>
            <a:ext cx="1338928" cy="17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96912"/>
      </p:ext>
    </p:extLst>
  </p:cSld>
  <p:clrMapOvr>
    <a:masterClrMapping/>
  </p:clrMapOvr>
  <p:transition spd="slow">
    <p:wipe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707414" y="197793"/>
            <a:ext cx="842501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We will now discard the bottom half of the sorted </a:t>
            </a:r>
            <a:r>
              <a:rPr lang="en-US" sz="2800" b="1" dirty="0" err="1">
                <a:solidFill>
                  <a:srgbClr val="000000"/>
                </a:solidFill>
                <a:latin typeface="Univers Condensed Light"/>
              </a:rPr>
              <a:t>genelist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7490015" y="2549299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4346361" y="4148613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5945162" y="2549948"/>
            <a:ext cx="1551764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2749422" y="4138494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7482973" y="4147960"/>
            <a:ext cx="1598669" cy="15986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5945030" y="4147961"/>
            <a:ext cx="1544985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DE3E9-09BB-8AAD-E6B7-385CE91B1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r="23918"/>
          <a:stretch/>
        </p:blipFill>
        <p:spPr>
          <a:xfrm>
            <a:off x="10307902" y="4729380"/>
            <a:ext cx="1338928" cy="17996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CECB6-CED0-BD45-F927-5D862AD24797}"/>
              </a:ext>
            </a:extLst>
          </p:cNvPr>
          <p:cNvSpPr/>
          <p:nvPr/>
        </p:nvSpPr>
        <p:spPr>
          <a:xfrm flipH="1">
            <a:off x="5923901" y="2549299"/>
            <a:ext cx="45719" cy="1857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2A5ED-B357-26FF-1135-DF2786563F40}"/>
              </a:ext>
            </a:extLst>
          </p:cNvPr>
          <p:cNvSpPr/>
          <p:nvPr/>
        </p:nvSpPr>
        <p:spPr>
          <a:xfrm flipH="1">
            <a:off x="5919918" y="2764720"/>
            <a:ext cx="45719" cy="1857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91B69A-1DF9-52ED-9670-D46D00D9963C}"/>
              </a:ext>
            </a:extLst>
          </p:cNvPr>
          <p:cNvSpPr/>
          <p:nvPr/>
        </p:nvSpPr>
        <p:spPr>
          <a:xfrm flipH="1">
            <a:off x="5919918" y="2980141"/>
            <a:ext cx="45719" cy="1857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17534D-4EF0-66CC-5F83-47C14DABFF40}"/>
              </a:ext>
            </a:extLst>
          </p:cNvPr>
          <p:cNvSpPr/>
          <p:nvPr/>
        </p:nvSpPr>
        <p:spPr>
          <a:xfrm flipH="1">
            <a:off x="5915935" y="3195562"/>
            <a:ext cx="45719" cy="1857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9E8DE9-3BFC-E9BC-7243-CACC8FB344DA}"/>
              </a:ext>
            </a:extLst>
          </p:cNvPr>
          <p:cNvSpPr/>
          <p:nvPr/>
        </p:nvSpPr>
        <p:spPr>
          <a:xfrm flipH="1">
            <a:off x="5915935" y="3411411"/>
            <a:ext cx="45719" cy="1857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27109-7E02-15F7-0EAE-3F95499DA257}"/>
              </a:ext>
            </a:extLst>
          </p:cNvPr>
          <p:cNvSpPr/>
          <p:nvPr/>
        </p:nvSpPr>
        <p:spPr>
          <a:xfrm flipH="1">
            <a:off x="5915935" y="3626832"/>
            <a:ext cx="45719" cy="1857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FDAE15-6375-1AA3-E336-A7C8050B915E}"/>
              </a:ext>
            </a:extLst>
          </p:cNvPr>
          <p:cNvSpPr/>
          <p:nvPr/>
        </p:nvSpPr>
        <p:spPr>
          <a:xfrm flipH="1">
            <a:off x="5917333" y="3839243"/>
            <a:ext cx="45719" cy="1857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13D8BF-69F6-9C67-EA03-C52A13FD6338}"/>
              </a:ext>
            </a:extLst>
          </p:cNvPr>
          <p:cNvSpPr/>
          <p:nvPr/>
        </p:nvSpPr>
        <p:spPr>
          <a:xfrm flipH="1">
            <a:off x="5915190" y="4055746"/>
            <a:ext cx="45719" cy="915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8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10178030" y="-191202"/>
            <a:ext cx="1598669" cy="15986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10178031" y="597229"/>
            <a:ext cx="1598668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10178031" y="1210471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10178031" y="1781914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537063" y="197793"/>
            <a:ext cx="8765712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We will now discard the bottom half of the sorted </a:t>
            </a:r>
            <a:r>
              <a:rPr lang="en-US" sz="2800" b="1" dirty="0" err="1">
                <a:solidFill>
                  <a:srgbClr val="000000"/>
                </a:solidFill>
                <a:latin typeface="Univers Condensed Light"/>
              </a:rPr>
              <a:t>genelist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10178031" y="2353356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10178033" y="2852683"/>
            <a:ext cx="1598666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DE3E9-09BB-8AAD-E6B7-385CE91B1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r="23918"/>
          <a:stretch/>
        </p:blipFill>
        <p:spPr>
          <a:xfrm>
            <a:off x="10307902" y="4729380"/>
            <a:ext cx="1338928" cy="17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5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AAE349C-D966-11A3-6A68-DAF6CA620CDA}"/>
              </a:ext>
            </a:extLst>
          </p:cNvPr>
          <p:cNvSpPr/>
          <p:nvPr/>
        </p:nvSpPr>
        <p:spPr>
          <a:xfrm>
            <a:off x="10178030" y="4823696"/>
            <a:ext cx="1598669" cy="15986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#9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14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B3E3D9-F3BF-1FF9-017B-D2A26ADC626B}"/>
              </a:ext>
            </a:extLst>
          </p:cNvPr>
          <p:cNvSpPr/>
          <p:nvPr/>
        </p:nvSpPr>
        <p:spPr>
          <a:xfrm>
            <a:off x="10178031" y="4823699"/>
            <a:ext cx="1598668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E72A8-F1D0-D3A1-82E3-B86E88509910}"/>
              </a:ext>
            </a:extLst>
          </p:cNvPr>
          <p:cNvSpPr/>
          <p:nvPr/>
        </p:nvSpPr>
        <p:spPr>
          <a:xfrm>
            <a:off x="10178031" y="4823696"/>
            <a:ext cx="1598669" cy="159866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#6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B3B090-1A04-4BBE-4EF8-684444F6652F}"/>
              </a:ext>
            </a:extLst>
          </p:cNvPr>
          <p:cNvSpPr/>
          <p:nvPr/>
        </p:nvSpPr>
        <p:spPr>
          <a:xfrm>
            <a:off x="10178031" y="4823702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#8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881052" y="197793"/>
            <a:ext cx="8077734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We will now discard the bottom half of the sorted </a:t>
            </a:r>
            <a:r>
              <a:rPr lang="en-US" sz="2800" b="1" dirty="0" err="1">
                <a:solidFill>
                  <a:srgbClr val="000000"/>
                </a:solidFill>
                <a:latin typeface="Univers Condensed Light"/>
              </a:rPr>
              <a:t>genelist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CA5EDB-1A7D-D2E1-CAC9-D5439D4504F9}"/>
              </a:ext>
            </a:extLst>
          </p:cNvPr>
          <p:cNvSpPr/>
          <p:nvPr/>
        </p:nvSpPr>
        <p:spPr>
          <a:xfrm>
            <a:off x="10178031" y="4823703"/>
            <a:ext cx="1598669" cy="15986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#5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10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5EFDB-47BC-2D47-1DF8-169F1E6FA0EB}"/>
              </a:ext>
            </a:extLst>
          </p:cNvPr>
          <p:cNvSpPr/>
          <p:nvPr/>
        </p:nvSpPr>
        <p:spPr>
          <a:xfrm>
            <a:off x="10178033" y="4823704"/>
            <a:ext cx="1598666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#7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DE3E9-09BB-8AAD-E6B7-385CE91B1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2" r="23918"/>
          <a:stretch/>
        </p:blipFill>
        <p:spPr>
          <a:xfrm>
            <a:off x="10307902" y="4729380"/>
            <a:ext cx="1338928" cy="17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Time for </a:t>
            </a:r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CROSSOVER!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Pair up the </a:t>
            </a:r>
            <a:r>
              <a:rPr lang="en-US" sz="2800" b="1" dirty="0" err="1">
                <a:solidFill>
                  <a:srgbClr val="000000"/>
                </a:solidFill>
                <a:latin typeface="Univers Condensed Light"/>
              </a:rPr>
              <a:t>GeneList</a:t>
            </a: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 Nodes!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45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Univers Condensed Light"/>
              </a:rPr>
              <a:t>We have 3 pairs of parents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596914" y="1998158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8397748" y="1999454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2178699" y="1998158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6087557" y="1998158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9992572" y="1998803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4488889" y="1998158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19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F7A84E-FA80-B32B-873F-288503D671A8}"/>
              </a:ext>
            </a:extLst>
          </p:cNvPr>
          <p:cNvSpPr/>
          <p:nvPr/>
        </p:nvSpPr>
        <p:spPr>
          <a:xfrm>
            <a:off x="580031" y="1998158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B32DB4-EB2C-A3F2-75AF-FF432F6BF5F9}"/>
              </a:ext>
            </a:extLst>
          </p:cNvPr>
          <p:cNvSpPr/>
          <p:nvPr/>
        </p:nvSpPr>
        <p:spPr>
          <a:xfrm>
            <a:off x="2178699" y="1998156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B8D2D-655D-D6E1-FE78-B4E08EBA952F}"/>
              </a:ext>
            </a:extLst>
          </p:cNvPr>
          <p:cNvSpPr/>
          <p:nvPr/>
        </p:nvSpPr>
        <p:spPr>
          <a:xfrm>
            <a:off x="4497332" y="1998158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844F1-B5E8-6ACF-CAAF-F062DA6F9673}"/>
              </a:ext>
            </a:extLst>
          </p:cNvPr>
          <p:cNvSpPr/>
          <p:nvPr/>
        </p:nvSpPr>
        <p:spPr>
          <a:xfrm>
            <a:off x="6096000" y="1998156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68A2E-EFD7-64CF-CE8D-8A987E6EB078}"/>
              </a:ext>
            </a:extLst>
          </p:cNvPr>
          <p:cNvSpPr/>
          <p:nvPr/>
        </p:nvSpPr>
        <p:spPr>
          <a:xfrm>
            <a:off x="8393904" y="1998154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A6334-80DB-5A08-C205-0F8EBFBD29B7}"/>
              </a:ext>
            </a:extLst>
          </p:cNvPr>
          <p:cNvSpPr/>
          <p:nvPr/>
        </p:nvSpPr>
        <p:spPr>
          <a:xfrm>
            <a:off x="9992572" y="1998152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580031" y="199816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2178699" y="1998158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154421" y="197793"/>
            <a:ext cx="953099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Each pair will give two children! </a:t>
            </a: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Childrens are created using CROSSOVER ALGORITHM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8397748" y="1999454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6087557" y="1998158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9992572" y="1998803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4488889" y="1998158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36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0.31412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8.33333E-7 0.31458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7 L -4.79167E-6 0.31412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5E-6 0.31458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3.75E-6 0.31412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3.54167E-6 0.31458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GENELIST BEFORE </a:t>
            </a:r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CROSSOVER!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028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39855" y="10"/>
            <a:ext cx="629688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0006" y="423155"/>
            <a:ext cx="4974349" cy="2207577"/>
          </a:xfrm>
        </p:spPr>
        <p:txBody>
          <a:bodyPr anchor="b">
            <a:noAutofit/>
          </a:bodyPr>
          <a:lstStyle/>
          <a:p>
            <a:pPr algn="l"/>
            <a:r>
              <a:rPr lang="en-US" sz="4500" b="1" dirty="0"/>
              <a:t>Common Graph Colouring Techniques</a:t>
            </a:r>
            <a:endParaRPr lang="en-US" sz="4500" b="1" u="sng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500" y="2907523"/>
            <a:ext cx="4974350" cy="3352356"/>
          </a:xfrm>
        </p:spPr>
        <p:txBody>
          <a:bodyPr anchor="t">
            <a:normAutofit/>
          </a:bodyPr>
          <a:lstStyle/>
          <a:p>
            <a:r>
              <a:rPr lang="en-US" sz="2500" dirty="0"/>
              <a:t>Greedy Algorithm</a:t>
            </a:r>
          </a:p>
          <a:p>
            <a:r>
              <a:rPr lang="en-US" sz="2500" dirty="0"/>
              <a:t>Backtracking Algorithm</a:t>
            </a:r>
          </a:p>
          <a:p>
            <a:r>
              <a:rPr lang="en-US" sz="2500" dirty="0"/>
              <a:t>Welsh – Powell Algorithm</a:t>
            </a:r>
          </a:p>
          <a:p>
            <a:r>
              <a:rPr lang="en-US" sz="2500" dirty="0"/>
              <a:t>DSATUR (Degree of Saturation) Algorithm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02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GENELIST AFTER </a:t>
            </a:r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CROSSOVER!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5941448" y="25506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7496924" y="2551907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744111" y="4142575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4342779" y="414257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5945029" y="4142571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7493210" y="4142569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</p:spTree>
    <p:extLst>
      <p:ext uri="{BB962C8B-B14F-4D97-AF65-F5344CB8AC3E}">
        <p14:creationId xmlns:p14="http://schemas.microsoft.com/office/powerpoint/2010/main" val="314140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8" grpId="0" animBg="1"/>
      <p:bldP spid="9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7855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898652" y="197793"/>
            <a:ext cx="8042534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CROSSOVER THROUGH AN EXAMPLE!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14FA01B-7E7F-C795-4C10-7A05C26B1852}"/>
              </a:ext>
            </a:extLst>
          </p:cNvPr>
          <p:cNvSpPr txBox="1">
            <a:spLocks/>
          </p:cNvSpPr>
          <p:nvPr/>
        </p:nvSpPr>
        <p:spPr>
          <a:xfrm>
            <a:off x="2423004" y="4622083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1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9DEECFA-9013-2496-49D4-B5952A43F2FC}"/>
              </a:ext>
            </a:extLst>
          </p:cNvPr>
          <p:cNvSpPr txBox="1">
            <a:spLocks/>
          </p:cNvSpPr>
          <p:nvPr/>
        </p:nvSpPr>
        <p:spPr>
          <a:xfrm>
            <a:off x="7687450" y="4627309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2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4007AE8-7354-5A14-8F55-10CD3805F7EC}"/>
              </a:ext>
            </a:extLst>
          </p:cNvPr>
          <p:cNvSpPr txBox="1">
            <a:spLocks/>
          </p:cNvSpPr>
          <p:nvPr/>
        </p:nvSpPr>
        <p:spPr>
          <a:xfrm>
            <a:off x="2108254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7361347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1BED93-D543-A51B-E2A3-749348F4D16F}"/>
              </a:ext>
            </a:extLst>
          </p:cNvPr>
          <p:cNvGrpSpPr/>
          <p:nvPr/>
        </p:nvGrpSpPr>
        <p:grpSpPr>
          <a:xfrm>
            <a:off x="1934545" y="1681851"/>
            <a:ext cx="3189357" cy="2940232"/>
            <a:chOff x="756522" y="1312593"/>
            <a:chExt cx="3189357" cy="294023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930B048-88A3-8071-F704-3E238468779D}"/>
                </a:ext>
              </a:extLst>
            </p:cNvPr>
            <p:cNvCxnSpPr>
              <a:cxnSpLocks/>
              <a:stCxn id="61" idx="0"/>
              <a:endCxn id="60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E98D7B3-15EB-B031-EA9F-260388BD0BAB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E4A351B-1072-FE4A-0092-7D41CA84C058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A863A5E-D24E-EEE2-CA7C-328239272911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0F83A7C-44D1-5927-30D8-33B68780BB34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33D5021-805B-41C3-1C79-337A724BF509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F968994-A4A4-579E-4FE3-0E761B9F7291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BFC9102A-69AC-5E5A-107E-92FBC0017B46}"/>
                  </a:ext>
                </a:extLst>
              </p:cNvPr>
              <p:cNvCxnSpPr>
                <a:stCxn id="63" idx="0"/>
                <a:endCxn id="62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F83F3EB-5B08-50E2-D9AE-271FDDD5CB86}"/>
                  </a:ext>
                </a:extLst>
              </p:cNvPr>
              <p:cNvCxnSpPr>
                <a:cxnSpLocks/>
                <a:stCxn id="60" idx="0"/>
                <a:endCxn id="62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808E8FE-5C5B-EB66-92EE-CEF5AC381F18}"/>
                  </a:ext>
                </a:extLst>
              </p:cNvPr>
              <p:cNvCxnSpPr>
                <a:cxnSpLocks/>
                <a:stCxn id="64" idx="0"/>
                <a:endCxn id="63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48414BB-F8F4-EB79-0948-A5E647195EFE}"/>
                  </a:ext>
                </a:extLst>
              </p:cNvPr>
              <p:cNvCxnSpPr>
                <a:cxnSpLocks/>
                <a:stCxn id="61" idx="2"/>
                <a:endCxn id="64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4B2BA5-2127-8AA5-7116-C271DB30FB4F}"/>
              </a:ext>
            </a:extLst>
          </p:cNvPr>
          <p:cNvGrpSpPr/>
          <p:nvPr/>
        </p:nvGrpSpPr>
        <p:grpSpPr>
          <a:xfrm>
            <a:off x="7026693" y="1708275"/>
            <a:ext cx="3189357" cy="2940232"/>
            <a:chOff x="756522" y="1312593"/>
            <a:chExt cx="3189357" cy="2940232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4D3C2F-6ECE-A365-6731-F486DDBF5957}"/>
                </a:ext>
              </a:extLst>
            </p:cNvPr>
            <p:cNvCxnSpPr>
              <a:cxnSpLocks/>
              <a:stCxn id="73" idx="0"/>
              <a:endCxn id="7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00985EF-03D9-4BC0-D7FA-A1AE3ECE6B3D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EFB65D5-7061-129C-6F9C-CE2EA4EF7DD4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791039E-24EB-E15E-7B2D-413B8613162F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CF8C79C-8611-E3C7-8B35-8245794EE96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D036BC2-F2FF-5C27-8A52-E8ADD4770A3F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49808E5-6750-9462-4C2C-AF8850A0ABC9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3B2D0B3-D600-7B2D-1EAD-393EB5B2446A}"/>
                  </a:ext>
                </a:extLst>
              </p:cNvPr>
              <p:cNvCxnSpPr>
                <a:stCxn id="75" idx="0"/>
                <a:endCxn id="7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2828F08-1396-3252-CA55-DC191C38EE9C}"/>
                  </a:ext>
                </a:extLst>
              </p:cNvPr>
              <p:cNvCxnSpPr>
                <a:cxnSpLocks/>
                <a:stCxn id="72" idx="0"/>
                <a:endCxn id="7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357E542-78E3-4F95-C0BD-4E618B5824AB}"/>
                  </a:ext>
                </a:extLst>
              </p:cNvPr>
              <p:cNvCxnSpPr>
                <a:cxnSpLocks/>
                <a:stCxn id="76" idx="0"/>
                <a:endCxn id="7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AAB7A73-83A1-396B-ED12-8BBD68ADAD9C}"/>
                  </a:ext>
                </a:extLst>
              </p:cNvPr>
              <p:cNvCxnSpPr>
                <a:cxnSpLocks/>
                <a:stCxn id="73" idx="2"/>
                <a:endCxn id="7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6406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4" grpId="0"/>
      <p:bldP spid="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7855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574608" y="197793"/>
            <a:ext cx="8690622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RANDOMLY GENERATE A PIVOT!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14FA01B-7E7F-C795-4C10-7A05C26B1852}"/>
              </a:ext>
            </a:extLst>
          </p:cNvPr>
          <p:cNvSpPr txBox="1">
            <a:spLocks/>
          </p:cNvSpPr>
          <p:nvPr/>
        </p:nvSpPr>
        <p:spPr>
          <a:xfrm>
            <a:off x="2423004" y="4622083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1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9DEECFA-9013-2496-49D4-B5952A43F2FC}"/>
              </a:ext>
            </a:extLst>
          </p:cNvPr>
          <p:cNvSpPr txBox="1">
            <a:spLocks/>
          </p:cNvSpPr>
          <p:nvPr/>
        </p:nvSpPr>
        <p:spPr>
          <a:xfrm>
            <a:off x="7687450" y="4627309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2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4007AE8-7354-5A14-8F55-10CD3805F7EC}"/>
              </a:ext>
            </a:extLst>
          </p:cNvPr>
          <p:cNvSpPr txBox="1">
            <a:spLocks/>
          </p:cNvSpPr>
          <p:nvPr/>
        </p:nvSpPr>
        <p:spPr>
          <a:xfrm>
            <a:off x="2108254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7361347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036889-3DED-4192-6AD0-225CEC749A95}"/>
              </a:ext>
            </a:extLst>
          </p:cNvPr>
          <p:cNvGrpSpPr/>
          <p:nvPr/>
        </p:nvGrpSpPr>
        <p:grpSpPr>
          <a:xfrm>
            <a:off x="1934545" y="1681851"/>
            <a:ext cx="3189357" cy="2940232"/>
            <a:chOff x="756522" y="1312593"/>
            <a:chExt cx="3189357" cy="294023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0FE970A-54D2-138D-4407-460C99F68EE8}"/>
                </a:ext>
              </a:extLst>
            </p:cNvPr>
            <p:cNvCxnSpPr>
              <a:cxnSpLocks/>
              <a:stCxn id="18" idx="0"/>
              <a:endCxn id="17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DA68E47-69E8-2B75-12E1-F455FF206F83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D80262C-3DE9-C186-0A97-BFEA42743FA9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C67BFFC-6678-FDC3-B3C2-5A4624C68DE4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C96F643-ED27-8AB6-B7C4-5B238B51AF96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3D99EE4-CC0F-D3D1-F504-9E815208977A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0C33E69-9119-BC77-5F10-7EED4AAD6891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A87240E-B4EA-2228-5310-5EE6CB77A754}"/>
                  </a:ext>
                </a:extLst>
              </p:cNvPr>
              <p:cNvCxnSpPr>
                <a:stCxn id="20" idx="0"/>
                <a:endCxn id="19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1CA95B7-285F-FCA3-A997-0C15FD10B0E5}"/>
                  </a:ext>
                </a:extLst>
              </p:cNvPr>
              <p:cNvCxnSpPr>
                <a:cxnSpLocks/>
                <a:stCxn id="17" idx="0"/>
                <a:endCxn id="19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441E26D-FE48-85DC-FCBD-61DCC3C9F350}"/>
                  </a:ext>
                </a:extLst>
              </p:cNvPr>
              <p:cNvCxnSpPr>
                <a:cxnSpLocks/>
                <a:stCxn id="22" idx="0"/>
                <a:endCxn id="20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DE12D12-1F59-5251-E4FA-13BCE9DE097B}"/>
                  </a:ext>
                </a:extLst>
              </p:cNvPr>
              <p:cNvCxnSpPr>
                <a:cxnSpLocks/>
                <a:stCxn id="18" idx="2"/>
                <a:endCxn id="22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DE910-4E3D-CE86-2F61-25BA5A601B2F}"/>
              </a:ext>
            </a:extLst>
          </p:cNvPr>
          <p:cNvGrpSpPr/>
          <p:nvPr/>
        </p:nvGrpSpPr>
        <p:grpSpPr>
          <a:xfrm>
            <a:off x="7026693" y="1708275"/>
            <a:ext cx="3189357" cy="2940232"/>
            <a:chOff x="756522" y="1312593"/>
            <a:chExt cx="3189357" cy="294023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4CA4EF2-7B13-7B2F-98CD-5C8DDC47403A}"/>
                </a:ext>
              </a:extLst>
            </p:cNvPr>
            <p:cNvCxnSpPr>
              <a:cxnSpLocks/>
              <a:stCxn id="31" idx="0"/>
              <a:endCxn id="30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21D89E-5BE1-2CE4-FED5-F039BD4A433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1606275-9C61-9603-54CA-EEA8AF81BB9F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2422F10-DDFB-3976-688D-10C271792717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DA58784-1AA1-158C-32E6-BD95E22C540C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9259F5E-BB3F-6186-3499-76D293E6B14E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FDF1953-A620-D476-39B8-0382890131FF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382ED84-C6AA-43EA-B669-0970125E9E1F}"/>
                  </a:ext>
                </a:extLst>
              </p:cNvPr>
              <p:cNvCxnSpPr>
                <a:stCxn id="33" idx="0"/>
                <a:endCxn id="32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4562EE4-5AE9-0337-4760-8B71C09BBF41}"/>
                  </a:ext>
                </a:extLst>
              </p:cNvPr>
              <p:cNvCxnSpPr>
                <a:cxnSpLocks/>
                <a:stCxn id="30" idx="0"/>
                <a:endCxn id="32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F28ECF7-3D88-970F-F339-5908808745CF}"/>
                  </a:ext>
                </a:extLst>
              </p:cNvPr>
              <p:cNvCxnSpPr>
                <a:cxnSpLocks/>
                <a:stCxn id="34" idx="0"/>
                <a:endCxn id="33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B7FBDA9-4BF9-89FE-46CC-B7CA247A964B}"/>
                  </a:ext>
                </a:extLst>
              </p:cNvPr>
              <p:cNvCxnSpPr>
                <a:cxnSpLocks/>
                <a:stCxn id="31" idx="2"/>
                <a:endCxn id="34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366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589055" y="1277855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588986-7225-B83F-2081-56C133B9225D}"/>
              </a:ext>
            </a:extLst>
          </p:cNvPr>
          <p:cNvGrpSpPr/>
          <p:nvPr/>
        </p:nvGrpSpPr>
        <p:grpSpPr>
          <a:xfrm>
            <a:off x="1934545" y="1681851"/>
            <a:ext cx="3189357" cy="2940232"/>
            <a:chOff x="756522" y="1312593"/>
            <a:chExt cx="3189357" cy="294023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492C05-0577-CA2C-FBA5-DD1B8E1B46B3}"/>
                </a:ext>
              </a:extLst>
            </p:cNvPr>
            <p:cNvCxnSpPr>
              <a:cxnSpLocks/>
              <a:stCxn id="65" idx="0"/>
              <a:endCxn id="64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828D031-CE0E-73AB-5C8A-4D2E951D5B3C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77E8843-B8D3-4AF7-05F4-FE1DD4E08CCC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D172C92-C364-1B90-38C6-C396692918EB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FF431D0-79DE-C451-27AF-F7A0C0029639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B91A752-067F-A939-A781-9ADC4BA198D3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3765060-C767-15BC-513E-1F2A8D48024D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261EA04-1249-3D71-EC42-9675D579E696}"/>
                  </a:ext>
                </a:extLst>
              </p:cNvPr>
              <p:cNvCxnSpPr>
                <a:stCxn id="67" idx="0"/>
                <a:endCxn id="66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2E13042-1173-F9FF-DC1E-E7DEE267DBC8}"/>
                  </a:ext>
                </a:extLst>
              </p:cNvPr>
              <p:cNvCxnSpPr>
                <a:cxnSpLocks/>
                <a:stCxn id="64" idx="0"/>
                <a:endCxn id="66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4727EF4-56F2-B487-6DE7-E6DB48AF4CE9}"/>
                  </a:ext>
                </a:extLst>
              </p:cNvPr>
              <p:cNvCxnSpPr>
                <a:cxnSpLocks/>
                <a:stCxn id="68" idx="0"/>
                <a:endCxn id="67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BE53E99-850D-F861-D83C-81CA9E2AE846}"/>
                  </a:ext>
                </a:extLst>
              </p:cNvPr>
              <p:cNvCxnSpPr>
                <a:cxnSpLocks/>
                <a:stCxn id="65" idx="2"/>
                <a:endCxn id="68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F2AE0E6-F176-B7FF-E6DF-604A19BDCDCB}"/>
              </a:ext>
            </a:extLst>
          </p:cNvPr>
          <p:cNvGrpSpPr/>
          <p:nvPr/>
        </p:nvGrpSpPr>
        <p:grpSpPr>
          <a:xfrm>
            <a:off x="7026693" y="1708275"/>
            <a:ext cx="3189357" cy="2940232"/>
            <a:chOff x="756522" y="1312593"/>
            <a:chExt cx="3189357" cy="2940232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3F6707E-4173-88A4-6DE8-E0BF39CD41C9}"/>
                </a:ext>
              </a:extLst>
            </p:cNvPr>
            <p:cNvCxnSpPr>
              <a:cxnSpLocks/>
              <a:stCxn id="77" idx="0"/>
              <a:endCxn id="76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429D9E-A796-8E22-1064-74AA0D8A33B6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33D9C68-957D-A08E-C3FA-F172FBB37697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8C1FAE7-4BA5-6BF2-CDD6-E8235A4FE070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4A2879A-2B4E-3E0A-DC40-210BC6ED8861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3E4815F-721B-B559-2587-F08F53F68761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36CDD23-1B6B-043F-2BC2-B74ACDAE1D5D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7681B18-CF0B-E351-5E96-A047D07D6019}"/>
                  </a:ext>
                </a:extLst>
              </p:cNvPr>
              <p:cNvCxnSpPr>
                <a:stCxn id="79" idx="0"/>
                <a:endCxn id="78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42084E1-F5E4-C698-713F-AC0513E06137}"/>
                  </a:ext>
                </a:extLst>
              </p:cNvPr>
              <p:cNvCxnSpPr>
                <a:cxnSpLocks/>
                <a:stCxn id="76" idx="0"/>
                <a:endCxn id="78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4B2CA7D-8C42-B693-093D-FAEAF869DCBC}"/>
                  </a:ext>
                </a:extLst>
              </p:cNvPr>
              <p:cNvCxnSpPr>
                <a:cxnSpLocks/>
                <a:stCxn id="80" idx="0"/>
                <a:endCxn id="79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F35C611-36C6-DC6B-4BC9-4F1EFFE8EE86}"/>
                  </a:ext>
                </a:extLst>
              </p:cNvPr>
              <p:cNvCxnSpPr>
                <a:cxnSpLocks/>
                <a:stCxn id="77" idx="2"/>
                <a:endCxn id="80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574608" y="197793"/>
            <a:ext cx="8690622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Let’s say pivot is 2</a:t>
            </a:r>
            <a:r>
              <a:rPr lang="en-US" sz="4000" b="1" baseline="30000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nd</a:t>
            </a: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 index!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14FA01B-7E7F-C795-4C10-7A05C26B1852}"/>
              </a:ext>
            </a:extLst>
          </p:cNvPr>
          <p:cNvSpPr txBox="1">
            <a:spLocks/>
          </p:cNvSpPr>
          <p:nvPr/>
        </p:nvSpPr>
        <p:spPr>
          <a:xfrm>
            <a:off x="2423004" y="4622083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1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9DEECFA-9013-2496-49D4-B5952A43F2FC}"/>
              </a:ext>
            </a:extLst>
          </p:cNvPr>
          <p:cNvSpPr txBox="1">
            <a:spLocks/>
          </p:cNvSpPr>
          <p:nvPr/>
        </p:nvSpPr>
        <p:spPr>
          <a:xfrm>
            <a:off x="7687450" y="4627309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2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4007AE8-7354-5A14-8F55-10CD3805F7EC}"/>
              </a:ext>
            </a:extLst>
          </p:cNvPr>
          <p:cNvSpPr txBox="1">
            <a:spLocks/>
          </p:cNvSpPr>
          <p:nvPr/>
        </p:nvSpPr>
        <p:spPr>
          <a:xfrm>
            <a:off x="2108254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7361347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DCA574-97AF-7975-0786-1570463C9F90}"/>
              </a:ext>
            </a:extLst>
          </p:cNvPr>
          <p:cNvSpPr/>
          <p:nvPr/>
        </p:nvSpPr>
        <p:spPr>
          <a:xfrm>
            <a:off x="3104019" y="1668682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DB0710-16F6-CCF5-517D-0836DF195CD0}"/>
              </a:ext>
            </a:extLst>
          </p:cNvPr>
          <p:cNvSpPr/>
          <p:nvPr/>
        </p:nvSpPr>
        <p:spPr>
          <a:xfrm>
            <a:off x="8235301" y="1695105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09FD14-2AEF-1522-23BA-87522866A446}"/>
              </a:ext>
            </a:extLst>
          </p:cNvPr>
          <p:cNvSpPr/>
          <p:nvPr/>
        </p:nvSpPr>
        <p:spPr>
          <a:xfrm>
            <a:off x="4484924" y="4051208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7BBE2-8BB7-E2D4-55E2-FDC2486F9484}"/>
              </a:ext>
            </a:extLst>
          </p:cNvPr>
          <p:cNvSpPr/>
          <p:nvPr/>
        </p:nvSpPr>
        <p:spPr>
          <a:xfrm>
            <a:off x="9616206" y="4077631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#0</a:t>
            </a:r>
          </a:p>
        </p:txBody>
      </p:sp>
    </p:spTree>
    <p:extLst>
      <p:ext uri="{BB962C8B-B14F-4D97-AF65-F5344CB8AC3E}">
        <p14:creationId xmlns:p14="http://schemas.microsoft.com/office/powerpoint/2010/main" val="55065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589055" y="1277855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574608" y="197793"/>
            <a:ext cx="8690622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Let’s say pivot is 2</a:t>
            </a:r>
            <a:r>
              <a:rPr lang="en-US" sz="4000" b="1" baseline="30000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nd</a:t>
            </a: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 index!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14FA01B-7E7F-C795-4C10-7A05C26B1852}"/>
              </a:ext>
            </a:extLst>
          </p:cNvPr>
          <p:cNvSpPr txBox="1">
            <a:spLocks/>
          </p:cNvSpPr>
          <p:nvPr/>
        </p:nvSpPr>
        <p:spPr>
          <a:xfrm>
            <a:off x="2423004" y="4622083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1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9DEECFA-9013-2496-49D4-B5952A43F2FC}"/>
              </a:ext>
            </a:extLst>
          </p:cNvPr>
          <p:cNvSpPr txBox="1">
            <a:spLocks/>
          </p:cNvSpPr>
          <p:nvPr/>
        </p:nvSpPr>
        <p:spPr>
          <a:xfrm>
            <a:off x="7687450" y="4627309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2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4007AE8-7354-5A14-8F55-10CD3805F7EC}"/>
              </a:ext>
            </a:extLst>
          </p:cNvPr>
          <p:cNvSpPr txBox="1">
            <a:spLocks/>
          </p:cNvSpPr>
          <p:nvPr/>
        </p:nvSpPr>
        <p:spPr>
          <a:xfrm>
            <a:off x="2108254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7361347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AE8C1B-F794-6C54-040D-989C71C27778}"/>
              </a:ext>
            </a:extLst>
          </p:cNvPr>
          <p:cNvGrpSpPr/>
          <p:nvPr/>
        </p:nvGrpSpPr>
        <p:grpSpPr>
          <a:xfrm>
            <a:off x="1934545" y="1668682"/>
            <a:ext cx="3189357" cy="2953401"/>
            <a:chOff x="1934545" y="1668682"/>
            <a:chExt cx="3189357" cy="295340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C588986-7225-B83F-2081-56C133B9225D}"/>
                </a:ext>
              </a:extLst>
            </p:cNvPr>
            <p:cNvGrpSpPr/>
            <p:nvPr/>
          </p:nvGrpSpPr>
          <p:grpSpPr>
            <a:xfrm>
              <a:off x="1934545" y="1681851"/>
              <a:ext cx="3189357" cy="2940232"/>
              <a:chOff x="756522" y="1312593"/>
              <a:chExt cx="3189357" cy="2940232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5492C05-0577-CA2C-FBA5-DD1B8E1B46B3}"/>
                  </a:ext>
                </a:extLst>
              </p:cNvPr>
              <p:cNvCxnSpPr>
                <a:cxnSpLocks/>
                <a:stCxn id="65" idx="0"/>
                <a:endCxn id="64" idx="4"/>
              </p:cNvCxnSpPr>
              <p:nvPr/>
            </p:nvCxnSpPr>
            <p:spPr>
              <a:xfrm flipV="1">
                <a:off x="3671014" y="2886496"/>
                <a:ext cx="1" cy="8166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828D031-CE0E-73AB-5C8A-4D2E951D5B3C}"/>
                  </a:ext>
                </a:extLst>
              </p:cNvPr>
              <p:cNvGrpSpPr/>
              <p:nvPr/>
            </p:nvGrpSpPr>
            <p:grpSpPr>
              <a:xfrm>
                <a:off x="756522" y="1312593"/>
                <a:ext cx="3189357" cy="2940232"/>
                <a:chOff x="756522" y="1312593"/>
                <a:chExt cx="3189357" cy="2940232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377E8843-B8D3-4AF7-05F4-FE1DD4E08CCC}"/>
                    </a:ext>
                  </a:extLst>
                </p:cNvPr>
                <p:cNvSpPr/>
                <p:nvPr/>
              </p:nvSpPr>
              <p:spPr>
                <a:xfrm>
                  <a:off x="3396150" y="2336767"/>
                  <a:ext cx="549729" cy="5497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5D172C92-C364-1B90-38C6-C396692918EB}"/>
                    </a:ext>
                  </a:extLst>
                </p:cNvPr>
                <p:cNvSpPr/>
                <p:nvPr/>
              </p:nvSpPr>
              <p:spPr>
                <a:xfrm>
                  <a:off x="3396149" y="3703096"/>
                  <a:ext cx="549729" cy="549729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0FF431D0-79DE-C451-27AF-F7A0C0029639}"/>
                    </a:ext>
                  </a:extLst>
                </p:cNvPr>
                <p:cNvSpPr/>
                <p:nvPr/>
              </p:nvSpPr>
              <p:spPr>
                <a:xfrm>
                  <a:off x="1990187" y="1312593"/>
                  <a:ext cx="549729" cy="549729"/>
                </a:xfrm>
                <a:prstGeom prst="ellipse">
                  <a:avLst/>
                </a:prstGeom>
                <a:solidFill>
                  <a:srgbClr val="70AD4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B91A752-067F-A939-A781-9ADC4BA198D3}"/>
                    </a:ext>
                  </a:extLst>
                </p:cNvPr>
                <p:cNvSpPr/>
                <p:nvPr/>
              </p:nvSpPr>
              <p:spPr>
                <a:xfrm>
                  <a:off x="770721" y="2324791"/>
                  <a:ext cx="549729" cy="549729"/>
                </a:xfrm>
                <a:prstGeom prst="ellipse">
                  <a:avLst/>
                </a:prstGeom>
                <a:solidFill>
                  <a:srgbClr val="C55A1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33765060-C767-15BC-513E-1F2A8D48024D}"/>
                    </a:ext>
                  </a:extLst>
                </p:cNvPr>
                <p:cNvSpPr/>
                <p:nvPr/>
              </p:nvSpPr>
              <p:spPr>
                <a:xfrm>
                  <a:off x="756522" y="3676672"/>
                  <a:ext cx="549729" cy="549729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261EA04-1249-3D71-EC42-9675D579E696}"/>
                    </a:ext>
                  </a:extLst>
                </p:cNvPr>
                <p:cNvCxnSpPr>
                  <a:stCxn id="67" idx="0"/>
                  <a:endCxn id="66" idx="2"/>
                </p:cNvCxnSpPr>
                <p:nvPr/>
              </p:nvCxnSpPr>
              <p:spPr>
                <a:xfrm flipV="1">
                  <a:off x="1045586" y="1587458"/>
                  <a:ext cx="944601" cy="7373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2E13042-1173-F9FF-DC1E-E7DEE267DBC8}"/>
                    </a:ext>
                  </a:extLst>
                </p:cNvPr>
                <p:cNvCxnSpPr>
                  <a:cxnSpLocks/>
                  <a:stCxn id="64" idx="0"/>
                  <a:endCxn id="66" idx="6"/>
                </p:cNvCxnSpPr>
                <p:nvPr/>
              </p:nvCxnSpPr>
              <p:spPr>
                <a:xfrm flipH="1" flipV="1">
                  <a:off x="2539916" y="1587458"/>
                  <a:ext cx="1131099" cy="74930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04727EF4-56F2-B487-6DE7-E6DB48AF4CE9}"/>
                    </a:ext>
                  </a:extLst>
                </p:cNvPr>
                <p:cNvCxnSpPr>
                  <a:cxnSpLocks/>
                  <a:stCxn id="68" idx="0"/>
                  <a:endCxn id="67" idx="4"/>
                </p:cNvCxnSpPr>
                <p:nvPr/>
              </p:nvCxnSpPr>
              <p:spPr>
                <a:xfrm flipV="1">
                  <a:off x="1031387" y="2874520"/>
                  <a:ext cx="14199" cy="80215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BE53E99-850D-F861-D83C-81CA9E2AE846}"/>
                    </a:ext>
                  </a:extLst>
                </p:cNvPr>
                <p:cNvCxnSpPr>
                  <a:cxnSpLocks/>
                  <a:stCxn id="65" idx="2"/>
                  <a:endCxn id="68" idx="6"/>
                </p:cNvCxnSpPr>
                <p:nvPr/>
              </p:nvCxnSpPr>
              <p:spPr>
                <a:xfrm flipH="1" flipV="1">
                  <a:off x="1306251" y="3951537"/>
                  <a:ext cx="2089898" cy="2642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DCA574-97AF-7975-0786-1570463C9F90}"/>
                </a:ext>
              </a:extLst>
            </p:cNvPr>
            <p:cNvSpPr/>
            <p:nvPr/>
          </p:nvSpPr>
          <p:spPr>
            <a:xfrm>
              <a:off x="3104019" y="1668682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09FD14-2AEF-1522-23BA-87522866A446}"/>
                </a:ext>
              </a:extLst>
            </p:cNvPr>
            <p:cNvSpPr/>
            <p:nvPr/>
          </p:nvSpPr>
          <p:spPr>
            <a:xfrm>
              <a:off x="4484924" y="4051208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B1EE93-F5B4-1465-73C1-4929B9D05975}"/>
              </a:ext>
            </a:extLst>
          </p:cNvPr>
          <p:cNvGrpSpPr/>
          <p:nvPr/>
        </p:nvGrpSpPr>
        <p:grpSpPr>
          <a:xfrm>
            <a:off x="7026693" y="1695105"/>
            <a:ext cx="3189357" cy="2953402"/>
            <a:chOff x="7026693" y="1695105"/>
            <a:chExt cx="3189357" cy="295340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F2AE0E6-F176-B7FF-E6DF-604A19BDCDCB}"/>
                </a:ext>
              </a:extLst>
            </p:cNvPr>
            <p:cNvGrpSpPr/>
            <p:nvPr/>
          </p:nvGrpSpPr>
          <p:grpSpPr>
            <a:xfrm>
              <a:off x="7026693" y="1708275"/>
              <a:ext cx="3189357" cy="2940232"/>
              <a:chOff x="756522" y="1312593"/>
              <a:chExt cx="3189357" cy="294023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3F6707E-4173-88A4-6DE8-E0BF39CD41C9}"/>
                  </a:ext>
                </a:extLst>
              </p:cNvPr>
              <p:cNvCxnSpPr>
                <a:cxnSpLocks/>
                <a:stCxn id="77" idx="0"/>
                <a:endCxn id="76" idx="4"/>
              </p:cNvCxnSpPr>
              <p:nvPr/>
            </p:nvCxnSpPr>
            <p:spPr>
              <a:xfrm flipV="1">
                <a:off x="3671014" y="2886496"/>
                <a:ext cx="1" cy="8166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D429D9E-A796-8E22-1064-74AA0D8A33B6}"/>
                  </a:ext>
                </a:extLst>
              </p:cNvPr>
              <p:cNvGrpSpPr/>
              <p:nvPr/>
            </p:nvGrpSpPr>
            <p:grpSpPr>
              <a:xfrm>
                <a:off x="756522" y="1312593"/>
                <a:ext cx="3189357" cy="2940232"/>
                <a:chOff x="756522" y="1312593"/>
                <a:chExt cx="3189357" cy="2940232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33D9C68-957D-A08E-C3FA-F172FBB37697}"/>
                    </a:ext>
                  </a:extLst>
                </p:cNvPr>
                <p:cNvSpPr/>
                <p:nvPr/>
              </p:nvSpPr>
              <p:spPr>
                <a:xfrm>
                  <a:off x="3396150" y="2336767"/>
                  <a:ext cx="549729" cy="5497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B8C1FAE7-4BA5-6BF2-CDD6-E8235A4FE070}"/>
                    </a:ext>
                  </a:extLst>
                </p:cNvPr>
                <p:cNvSpPr/>
                <p:nvPr/>
              </p:nvSpPr>
              <p:spPr>
                <a:xfrm>
                  <a:off x="3396149" y="3703096"/>
                  <a:ext cx="549729" cy="549729"/>
                </a:xfrm>
                <a:prstGeom prst="ellipse">
                  <a:avLst/>
                </a:prstGeom>
                <a:solidFill>
                  <a:srgbClr val="70AD47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84A2879A-2B4E-3E0A-DC40-210BC6ED8861}"/>
                    </a:ext>
                  </a:extLst>
                </p:cNvPr>
                <p:cNvSpPr/>
                <p:nvPr/>
              </p:nvSpPr>
              <p:spPr>
                <a:xfrm>
                  <a:off x="1990187" y="1312593"/>
                  <a:ext cx="549729" cy="549729"/>
                </a:xfrm>
                <a:prstGeom prst="ellipse">
                  <a:avLst/>
                </a:prstGeom>
                <a:solidFill>
                  <a:srgbClr val="4472C4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13E4815F-721B-B559-2587-F08F53F68761}"/>
                    </a:ext>
                  </a:extLst>
                </p:cNvPr>
                <p:cNvSpPr/>
                <p:nvPr/>
              </p:nvSpPr>
              <p:spPr>
                <a:xfrm>
                  <a:off x="770721" y="2324791"/>
                  <a:ext cx="549729" cy="549729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36CDD23-1B6B-043F-2BC2-B74ACDAE1D5D}"/>
                    </a:ext>
                  </a:extLst>
                </p:cNvPr>
                <p:cNvSpPr/>
                <p:nvPr/>
              </p:nvSpPr>
              <p:spPr>
                <a:xfrm>
                  <a:off x="756522" y="3676672"/>
                  <a:ext cx="549729" cy="549729"/>
                </a:xfrm>
                <a:prstGeom prst="ellipse">
                  <a:avLst/>
                </a:prstGeom>
                <a:solidFill>
                  <a:srgbClr val="C55A11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7681B18-CF0B-E351-5E96-A047D07D6019}"/>
                    </a:ext>
                  </a:extLst>
                </p:cNvPr>
                <p:cNvCxnSpPr>
                  <a:stCxn id="79" idx="0"/>
                  <a:endCxn id="78" idx="2"/>
                </p:cNvCxnSpPr>
                <p:nvPr/>
              </p:nvCxnSpPr>
              <p:spPr>
                <a:xfrm flipV="1">
                  <a:off x="1045586" y="1587458"/>
                  <a:ext cx="944601" cy="7373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A42084E1-F5E4-C698-713F-AC0513E06137}"/>
                    </a:ext>
                  </a:extLst>
                </p:cNvPr>
                <p:cNvCxnSpPr>
                  <a:cxnSpLocks/>
                  <a:stCxn id="76" idx="0"/>
                  <a:endCxn id="78" idx="6"/>
                </p:cNvCxnSpPr>
                <p:nvPr/>
              </p:nvCxnSpPr>
              <p:spPr>
                <a:xfrm flipH="1" flipV="1">
                  <a:off x="2539916" y="1587458"/>
                  <a:ext cx="1131099" cy="74930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4B2CA7D-8C42-B693-093D-FAEAF869DCBC}"/>
                    </a:ext>
                  </a:extLst>
                </p:cNvPr>
                <p:cNvCxnSpPr>
                  <a:cxnSpLocks/>
                  <a:stCxn id="80" idx="0"/>
                  <a:endCxn id="79" idx="4"/>
                </p:cNvCxnSpPr>
                <p:nvPr/>
              </p:nvCxnSpPr>
              <p:spPr>
                <a:xfrm flipV="1">
                  <a:off x="1031387" y="2874520"/>
                  <a:ext cx="14199" cy="80215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8F35C611-36C6-DC6B-4BC9-4F1EFFE8EE86}"/>
                    </a:ext>
                  </a:extLst>
                </p:cNvPr>
                <p:cNvCxnSpPr>
                  <a:cxnSpLocks/>
                  <a:stCxn id="77" idx="2"/>
                  <a:endCxn id="80" idx="6"/>
                </p:cNvCxnSpPr>
                <p:nvPr/>
              </p:nvCxnSpPr>
              <p:spPr>
                <a:xfrm flipH="1" flipV="1">
                  <a:off x="1306251" y="3951537"/>
                  <a:ext cx="2089898" cy="2642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DB0710-16F6-CCF5-517D-0836DF195CD0}"/>
                </a:ext>
              </a:extLst>
            </p:cNvPr>
            <p:cNvSpPr/>
            <p:nvPr/>
          </p:nvSpPr>
          <p:spPr>
            <a:xfrm>
              <a:off x="8235301" y="1695105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07BBE2-8BB7-E2D4-55E2-FDC2486F9484}"/>
                </a:ext>
              </a:extLst>
            </p:cNvPr>
            <p:cNvSpPr/>
            <p:nvPr/>
          </p:nvSpPr>
          <p:spPr>
            <a:xfrm>
              <a:off x="9616206" y="4077631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18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589055" y="1277855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574608" y="197793"/>
            <a:ext cx="8690622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Let’s say pivot is 2</a:t>
            </a:r>
            <a:r>
              <a:rPr lang="en-US" sz="4000" b="1" baseline="30000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nd</a:t>
            </a: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 index!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14FA01B-7E7F-C795-4C10-7A05C26B1852}"/>
              </a:ext>
            </a:extLst>
          </p:cNvPr>
          <p:cNvSpPr txBox="1">
            <a:spLocks/>
          </p:cNvSpPr>
          <p:nvPr/>
        </p:nvSpPr>
        <p:spPr>
          <a:xfrm>
            <a:off x="2423004" y="4622083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1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9DEECFA-9013-2496-49D4-B5952A43F2FC}"/>
              </a:ext>
            </a:extLst>
          </p:cNvPr>
          <p:cNvSpPr txBox="1">
            <a:spLocks/>
          </p:cNvSpPr>
          <p:nvPr/>
        </p:nvSpPr>
        <p:spPr>
          <a:xfrm>
            <a:off x="7687450" y="4627309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2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4007AE8-7354-5A14-8F55-10CD3805F7EC}"/>
              </a:ext>
            </a:extLst>
          </p:cNvPr>
          <p:cNvSpPr txBox="1">
            <a:spLocks/>
          </p:cNvSpPr>
          <p:nvPr/>
        </p:nvSpPr>
        <p:spPr>
          <a:xfrm>
            <a:off x="2108254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7361347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DCA574-97AF-7975-0786-1570463C9F90}"/>
              </a:ext>
            </a:extLst>
          </p:cNvPr>
          <p:cNvSpPr/>
          <p:nvPr/>
        </p:nvSpPr>
        <p:spPr>
          <a:xfrm>
            <a:off x="3104019" y="1668682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DB0710-16F6-CCF5-517D-0836DF195CD0}"/>
              </a:ext>
            </a:extLst>
          </p:cNvPr>
          <p:cNvSpPr/>
          <p:nvPr/>
        </p:nvSpPr>
        <p:spPr>
          <a:xfrm>
            <a:off x="8235301" y="1695105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09FD14-2AEF-1522-23BA-87522866A446}"/>
              </a:ext>
            </a:extLst>
          </p:cNvPr>
          <p:cNvSpPr/>
          <p:nvPr/>
        </p:nvSpPr>
        <p:spPr>
          <a:xfrm>
            <a:off x="4484924" y="4051208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7BBE2-8BB7-E2D4-55E2-FDC2486F9484}"/>
              </a:ext>
            </a:extLst>
          </p:cNvPr>
          <p:cNvSpPr/>
          <p:nvPr/>
        </p:nvSpPr>
        <p:spPr>
          <a:xfrm>
            <a:off x="9616206" y="4077631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C3FDF3-0A87-04F8-0667-BFE8B0152A6A}"/>
              </a:ext>
            </a:extLst>
          </p:cNvPr>
          <p:cNvGrpSpPr/>
          <p:nvPr/>
        </p:nvGrpSpPr>
        <p:grpSpPr>
          <a:xfrm>
            <a:off x="1934545" y="1668682"/>
            <a:ext cx="3189357" cy="2953401"/>
            <a:chOff x="1934545" y="1668682"/>
            <a:chExt cx="3189357" cy="29534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16D767-6120-B328-D16E-C4B9A5440997}"/>
                </a:ext>
              </a:extLst>
            </p:cNvPr>
            <p:cNvGrpSpPr/>
            <p:nvPr/>
          </p:nvGrpSpPr>
          <p:grpSpPr>
            <a:xfrm>
              <a:off x="1934545" y="1681851"/>
              <a:ext cx="3189357" cy="2940232"/>
              <a:chOff x="756522" y="1312593"/>
              <a:chExt cx="3189357" cy="2940232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A2AB03-AAD8-4BEC-BC6B-953D39B61327}"/>
                  </a:ext>
                </a:extLst>
              </p:cNvPr>
              <p:cNvCxnSpPr>
                <a:cxnSpLocks/>
                <a:stCxn id="23" idx="0"/>
                <a:endCxn id="22" idx="4"/>
              </p:cNvCxnSpPr>
              <p:nvPr/>
            </p:nvCxnSpPr>
            <p:spPr>
              <a:xfrm flipV="1">
                <a:off x="3671014" y="2886496"/>
                <a:ext cx="1" cy="8166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B1677BE-CE96-B7DF-3ADB-6345B7E399C3}"/>
                  </a:ext>
                </a:extLst>
              </p:cNvPr>
              <p:cNvGrpSpPr/>
              <p:nvPr/>
            </p:nvGrpSpPr>
            <p:grpSpPr>
              <a:xfrm>
                <a:off x="756522" y="1312593"/>
                <a:ext cx="3189357" cy="2940232"/>
                <a:chOff x="756522" y="1312593"/>
                <a:chExt cx="3189357" cy="2940232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497C383A-21DA-87D6-2A88-AF0A13F3FA1C}"/>
                    </a:ext>
                  </a:extLst>
                </p:cNvPr>
                <p:cNvSpPr/>
                <p:nvPr/>
              </p:nvSpPr>
              <p:spPr>
                <a:xfrm>
                  <a:off x="3396150" y="2336767"/>
                  <a:ext cx="549729" cy="5497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273B6B2-733B-963A-D981-BB45DAFE5D7D}"/>
                    </a:ext>
                  </a:extLst>
                </p:cNvPr>
                <p:cNvSpPr/>
                <p:nvPr/>
              </p:nvSpPr>
              <p:spPr>
                <a:xfrm>
                  <a:off x="3396149" y="3703096"/>
                  <a:ext cx="549729" cy="549729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1FC7464-6368-F173-5C89-25697A7285EB}"/>
                    </a:ext>
                  </a:extLst>
                </p:cNvPr>
                <p:cNvSpPr/>
                <p:nvPr/>
              </p:nvSpPr>
              <p:spPr>
                <a:xfrm>
                  <a:off x="1990187" y="1312593"/>
                  <a:ext cx="549729" cy="549729"/>
                </a:xfrm>
                <a:prstGeom prst="ellipse">
                  <a:avLst/>
                </a:prstGeom>
                <a:solidFill>
                  <a:srgbClr val="70AD4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AC74B17-65AA-C082-62F7-9C9136A7773F}"/>
                    </a:ext>
                  </a:extLst>
                </p:cNvPr>
                <p:cNvSpPr/>
                <p:nvPr/>
              </p:nvSpPr>
              <p:spPr>
                <a:xfrm>
                  <a:off x="770721" y="2324791"/>
                  <a:ext cx="549729" cy="549729"/>
                </a:xfrm>
                <a:prstGeom prst="ellipse">
                  <a:avLst/>
                </a:prstGeom>
                <a:solidFill>
                  <a:srgbClr val="C55A1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285825D-C76F-3A07-144D-BE0956C87500}"/>
                    </a:ext>
                  </a:extLst>
                </p:cNvPr>
                <p:cNvSpPr/>
                <p:nvPr/>
              </p:nvSpPr>
              <p:spPr>
                <a:xfrm>
                  <a:off x="756522" y="3676672"/>
                  <a:ext cx="549729" cy="549729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2C07F4A-6651-3541-AB82-79E7496A1BD0}"/>
                    </a:ext>
                  </a:extLst>
                </p:cNvPr>
                <p:cNvCxnSpPr>
                  <a:stCxn id="25" idx="0"/>
                  <a:endCxn id="24" idx="2"/>
                </p:cNvCxnSpPr>
                <p:nvPr/>
              </p:nvCxnSpPr>
              <p:spPr>
                <a:xfrm flipV="1">
                  <a:off x="1045586" y="1587458"/>
                  <a:ext cx="944601" cy="7373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D614F7F-EA66-9851-1327-B5A02DB83928}"/>
                    </a:ext>
                  </a:extLst>
                </p:cNvPr>
                <p:cNvCxnSpPr>
                  <a:cxnSpLocks/>
                  <a:stCxn id="22" idx="0"/>
                  <a:endCxn id="24" idx="6"/>
                </p:cNvCxnSpPr>
                <p:nvPr/>
              </p:nvCxnSpPr>
              <p:spPr>
                <a:xfrm flipH="1" flipV="1">
                  <a:off x="2539916" y="1587458"/>
                  <a:ext cx="1131099" cy="74930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AE04694-8783-64AE-34CD-813E7C798372}"/>
                    </a:ext>
                  </a:extLst>
                </p:cNvPr>
                <p:cNvCxnSpPr>
                  <a:cxnSpLocks/>
                  <a:stCxn id="26" idx="0"/>
                  <a:endCxn id="25" idx="4"/>
                </p:cNvCxnSpPr>
                <p:nvPr/>
              </p:nvCxnSpPr>
              <p:spPr>
                <a:xfrm flipV="1">
                  <a:off x="1031387" y="2874520"/>
                  <a:ext cx="14199" cy="80215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0C6A745-C069-3393-C5DC-CF6660A143AC}"/>
                    </a:ext>
                  </a:extLst>
                </p:cNvPr>
                <p:cNvCxnSpPr>
                  <a:cxnSpLocks/>
                  <a:stCxn id="23" idx="2"/>
                  <a:endCxn id="26" idx="6"/>
                </p:cNvCxnSpPr>
                <p:nvPr/>
              </p:nvCxnSpPr>
              <p:spPr>
                <a:xfrm flipH="1" flipV="1">
                  <a:off x="1306251" y="3951537"/>
                  <a:ext cx="2089898" cy="2642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B3170A-11BB-4873-3105-BFA118D792AE}"/>
                </a:ext>
              </a:extLst>
            </p:cNvPr>
            <p:cNvSpPr/>
            <p:nvPr/>
          </p:nvSpPr>
          <p:spPr>
            <a:xfrm>
              <a:off x="3104019" y="1668682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EEFD3B-3548-FE8D-09F0-004A81657CD6}"/>
                </a:ext>
              </a:extLst>
            </p:cNvPr>
            <p:cNvSpPr/>
            <p:nvPr/>
          </p:nvSpPr>
          <p:spPr>
            <a:xfrm>
              <a:off x="4484924" y="4051208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A38C7B-A823-84DC-5AEF-822C65B1F528}"/>
              </a:ext>
            </a:extLst>
          </p:cNvPr>
          <p:cNvGrpSpPr/>
          <p:nvPr/>
        </p:nvGrpSpPr>
        <p:grpSpPr>
          <a:xfrm>
            <a:off x="7026693" y="1695105"/>
            <a:ext cx="3189357" cy="2953402"/>
            <a:chOff x="7026693" y="1695105"/>
            <a:chExt cx="3189357" cy="295340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C7A4560-CBBC-8483-1E04-C91FD1B4298B}"/>
                </a:ext>
              </a:extLst>
            </p:cNvPr>
            <p:cNvGrpSpPr/>
            <p:nvPr/>
          </p:nvGrpSpPr>
          <p:grpSpPr>
            <a:xfrm>
              <a:off x="7026693" y="1708275"/>
              <a:ext cx="3189357" cy="2940232"/>
              <a:chOff x="756522" y="1312593"/>
              <a:chExt cx="3189357" cy="2940232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0D3CC3D-4ABF-595B-009F-EAC4CF1DB8F3}"/>
                  </a:ext>
                </a:extLst>
              </p:cNvPr>
              <p:cNvCxnSpPr>
                <a:cxnSpLocks/>
                <a:stCxn id="38" idx="0"/>
                <a:endCxn id="37" idx="4"/>
              </p:cNvCxnSpPr>
              <p:nvPr/>
            </p:nvCxnSpPr>
            <p:spPr>
              <a:xfrm flipV="1">
                <a:off x="3671014" y="2886496"/>
                <a:ext cx="1" cy="8166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1D8E7A9-3D5C-C2B9-9CDD-602B1D6EBA1B}"/>
                  </a:ext>
                </a:extLst>
              </p:cNvPr>
              <p:cNvGrpSpPr/>
              <p:nvPr/>
            </p:nvGrpSpPr>
            <p:grpSpPr>
              <a:xfrm>
                <a:off x="756522" y="1312593"/>
                <a:ext cx="3189357" cy="2940232"/>
                <a:chOff x="756522" y="1312593"/>
                <a:chExt cx="3189357" cy="2940232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E2596F7-BCA6-A523-4496-3CC9533CB3B3}"/>
                    </a:ext>
                  </a:extLst>
                </p:cNvPr>
                <p:cNvSpPr/>
                <p:nvPr/>
              </p:nvSpPr>
              <p:spPr>
                <a:xfrm>
                  <a:off x="3396150" y="2336767"/>
                  <a:ext cx="549729" cy="5497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4712140-271C-9762-75D7-4669B50DA11E}"/>
                    </a:ext>
                  </a:extLst>
                </p:cNvPr>
                <p:cNvSpPr/>
                <p:nvPr/>
              </p:nvSpPr>
              <p:spPr>
                <a:xfrm>
                  <a:off x="3396149" y="3703096"/>
                  <a:ext cx="549729" cy="549729"/>
                </a:xfrm>
                <a:prstGeom prst="ellipse">
                  <a:avLst/>
                </a:prstGeom>
                <a:solidFill>
                  <a:srgbClr val="70AD47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DEE07E7-A84D-52E2-FB7B-9074437C904A}"/>
                    </a:ext>
                  </a:extLst>
                </p:cNvPr>
                <p:cNvSpPr/>
                <p:nvPr/>
              </p:nvSpPr>
              <p:spPr>
                <a:xfrm>
                  <a:off x="1990187" y="1312593"/>
                  <a:ext cx="549729" cy="549729"/>
                </a:xfrm>
                <a:prstGeom prst="ellipse">
                  <a:avLst/>
                </a:prstGeom>
                <a:solidFill>
                  <a:srgbClr val="4472C4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02C7D33-EED9-1083-C7A9-7BD2C4823845}"/>
                    </a:ext>
                  </a:extLst>
                </p:cNvPr>
                <p:cNvSpPr/>
                <p:nvPr/>
              </p:nvSpPr>
              <p:spPr>
                <a:xfrm>
                  <a:off x="770721" y="2324791"/>
                  <a:ext cx="549729" cy="549729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52125AE-A6BB-C120-6CA3-DA7545796165}"/>
                    </a:ext>
                  </a:extLst>
                </p:cNvPr>
                <p:cNvSpPr/>
                <p:nvPr/>
              </p:nvSpPr>
              <p:spPr>
                <a:xfrm>
                  <a:off x="756522" y="3676672"/>
                  <a:ext cx="549729" cy="549729"/>
                </a:xfrm>
                <a:prstGeom prst="ellipse">
                  <a:avLst/>
                </a:prstGeom>
                <a:solidFill>
                  <a:srgbClr val="C55A11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FA370D72-0F47-171D-2624-48BC63EE2461}"/>
                    </a:ext>
                  </a:extLst>
                </p:cNvPr>
                <p:cNvCxnSpPr>
                  <a:stCxn id="40" idx="0"/>
                  <a:endCxn id="39" idx="2"/>
                </p:cNvCxnSpPr>
                <p:nvPr/>
              </p:nvCxnSpPr>
              <p:spPr>
                <a:xfrm flipV="1">
                  <a:off x="1045586" y="1587458"/>
                  <a:ext cx="944601" cy="7373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34937C3-1816-1761-1652-68EBBC0642E2}"/>
                    </a:ext>
                  </a:extLst>
                </p:cNvPr>
                <p:cNvCxnSpPr>
                  <a:cxnSpLocks/>
                  <a:stCxn id="37" idx="0"/>
                  <a:endCxn id="39" idx="6"/>
                </p:cNvCxnSpPr>
                <p:nvPr/>
              </p:nvCxnSpPr>
              <p:spPr>
                <a:xfrm flipH="1" flipV="1">
                  <a:off x="2539916" y="1587458"/>
                  <a:ext cx="1131099" cy="74930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16F7B913-44AD-162D-AD5F-552A01B97AE5}"/>
                    </a:ext>
                  </a:extLst>
                </p:cNvPr>
                <p:cNvCxnSpPr>
                  <a:cxnSpLocks/>
                  <a:stCxn id="64" idx="0"/>
                  <a:endCxn id="40" idx="4"/>
                </p:cNvCxnSpPr>
                <p:nvPr/>
              </p:nvCxnSpPr>
              <p:spPr>
                <a:xfrm flipV="1">
                  <a:off x="1031387" y="2874520"/>
                  <a:ext cx="14199" cy="80215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1D86E3D-FFEA-2357-54A7-8C793089D657}"/>
                    </a:ext>
                  </a:extLst>
                </p:cNvPr>
                <p:cNvCxnSpPr>
                  <a:cxnSpLocks/>
                  <a:stCxn id="38" idx="2"/>
                  <a:endCxn id="64" idx="6"/>
                </p:cNvCxnSpPr>
                <p:nvPr/>
              </p:nvCxnSpPr>
              <p:spPr>
                <a:xfrm flipH="1" flipV="1">
                  <a:off x="1306251" y="3951537"/>
                  <a:ext cx="2089898" cy="2642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49D2F5-37F6-4CB0-588D-B9B5E87D0072}"/>
                </a:ext>
              </a:extLst>
            </p:cNvPr>
            <p:cNvSpPr/>
            <p:nvPr/>
          </p:nvSpPr>
          <p:spPr>
            <a:xfrm>
              <a:off x="8235301" y="1695105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D60EB12-392E-F698-048D-7649B2EAC36F}"/>
                </a:ext>
              </a:extLst>
            </p:cNvPr>
            <p:cNvSpPr/>
            <p:nvPr/>
          </p:nvSpPr>
          <p:spPr>
            <a:xfrm>
              <a:off x="9616206" y="4077631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#0</a:t>
              </a: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429843-FF4F-CFF2-A8F1-B0DC928165F6}"/>
              </a:ext>
            </a:extLst>
          </p:cNvPr>
          <p:cNvSpPr/>
          <p:nvPr/>
        </p:nvSpPr>
        <p:spPr>
          <a:xfrm>
            <a:off x="2797629" y="1344386"/>
            <a:ext cx="2710542" cy="3467100"/>
          </a:xfrm>
          <a:custGeom>
            <a:avLst/>
            <a:gdLst>
              <a:gd name="connsiteX0" fmla="*/ 2710542 w 2710542"/>
              <a:gd name="connsiteY0" fmla="*/ 1480457 h 3467100"/>
              <a:gd name="connsiteX1" fmla="*/ 625928 w 2710542"/>
              <a:gd name="connsiteY1" fmla="*/ 0 h 3467100"/>
              <a:gd name="connsiteX2" fmla="*/ 0 w 2710542"/>
              <a:gd name="connsiteY2" fmla="*/ 664028 h 3467100"/>
              <a:gd name="connsiteX3" fmla="*/ 1632857 w 2710542"/>
              <a:gd name="connsiteY3" fmla="*/ 1959428 h 3467100"/>
              <a:gd name="connsiteX4" fmla="*/ 1660071 w 2710542"/>
              <a:gd name="connsiteY4" fmla="*/ 3407228 h 3467100"/>
              <a:gd name="connsiteX5" fmla="*/ 2634342 w 2710542"/>
              <a:gd name="connsiteY5" fmla="*/ 3467100 h 3467100"/>
              <a:gd name="connsiteX6" fmla="*/ 2710542 w 2710542"/>
              <a:gd name="connsiteY6" fmla="*/ 1480457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0542" h="3467100">
                <a:moveTo>
                  <a:pt x="2710542" y="1480457"/>
                </a:moveTo>
                <a:lnTo>
                  <a:pt x="625928" y="0"/>
                </a:lnTo>
                <a:lnTo>
                  <a:pt x="0" y="664028"/>
                </a:lnTo>
                <a:lnTo>
                  <a:pt x="1632857" y="1959428"/>
                </a:lnTo>
                <a:lnTo>
                  <a:pt x="1660071" y="3407228"/>
                </a:lnTo>
                <a:lnTo>
                  <a:pt x="2634342" y="3467100"/>
                </a:lnTo>
                <a:lnTo>
                  <a:pt x="2710542" y="1480457"/>
                </a:lnTo>
                <a:close/>
              </a:path>
            </a:pathLst>
          </a:custGeom>
          <a:solidFill>
            <a:srgbClr val="FFE699">
              <a:alpha val="3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66C1AC9-881A-A24D-97F7-D72581D3AB9E}"/>
              </a:ext>
            </a:extLst>
          </p:cNvPr>
          <p:cNvSpPr/>
          <p:nvPr/>
        </p:nvSpPr>
        <p:spPr>
          <a:xfrm>
            <a:off x="7729095" y="1349964"/>
            <a:ext cx="2710542" cy="3467100"/>
          </a:xfrm>
          <a:custGeom>
            <a:avLst/>
            <a:gdLst>
              <a:gd name="connsiteX0" fmla="*/ 2710542 w 2710542"/>
              <a:gd name="connsiteY0" fmla="*/ 1480457 h 3467100"/>
              <a:gd name="connsiteX1" fmla="*/ 625928 w 2710542"/>
              <a:gd name="connsiteY1" fmla="*/ 0 h 3467100"/>
              <a:gd name="connsiteX2" fmla="*/ 0 w 2710542"/>
              <a:gd name="connsiteY2" fmla="*/ 664028 h 3467100"/>
              <a:gd name="connsiteX3" fmla="*/ 1632857 w 2710542"/>
              <a:gd name="connsiteY3" fmla="*/ 1959428 h 3467100"/>
              <a:gd name="connsiteX4" fmla="*/ 1660071 w 2710542"/>
              <a:gd name="connsiteY4" fmla="*/ 3407228 h 3467100"/>
              <a:gd name="connsiteX5" fmla="*/ 2634342 w 2710542"/>
              <a:gd name="connsiteY5" fmla="*/ 3467100 h 3467100"/>
              <a:gd name="connsiteX6" fmla="*/ 2710542 w 2710542"/>
              <a:gd name="connsiteY6" fmla="*/ 1480457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0542" h="3467100">
                <a:moveTo>
                  <a:pt x="2710542" y="1480457"/>
                </a:moveTo>
                <a:lnTo>
                  <a:pt x="625928" y="0"/>
                </a:lnTo>
                <a:lnTo>
                  <a:pt x="0" y="664028"/>
                </a:lnTo>
                <a:lnTo>
                  <a:pt x="1632857" y="1959428"/>
                </a:lnTo>
                <a:lnTo>
                  <a:pt x="1660071" y="3407228"/>
                </a:lnTo>
                <a:lnTo>
                  <a:pt x="2634342" y="3467100"/>
                </a:lnTo>
                <a:lnTo>
                  <a:pt x="2710542" y="1480457"/>
                </a:lnTo>
                <a:close/>
              </a:path>
            </a:pathLst>
          </a:custGeom>
          <a:solidFill>
            <a:srgbClr val="FFE699">
              <a:alpha val="3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8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589055" y="1277855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574608" y="197793"/>
            <a:ext cx="8690622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Let’s say pivot is 2</a:t>
            </a:r>
            <a:r>
              <a:rPr lang="en-US" sz="4000" b="1" baseline="30000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nd</a:t>
            </a: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 index!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14FA01B-7E7F-C795-4C10-7A05C26B1852}"/>
              </a:ext>
            </a:extLst>
          </p:cNvPr>
          <p:cNvSpPr txBox="1">
            <a:spLocks/>
          </p:cNvSpPr>
          <p:nvPr/>
        </p:nvSpPr>
        <p:spPr>
          <a:xfrm>
            <a:off x="2423004" y="4622083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1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9DEECFA-9013-2496-49D4-B5952A43F2FC}"/>
              </a:ext>
            </a:extLst>
          </p:cNvPr>
          <p:cNvSpPr txBox="1">
            <a:spLocks/>
          </p:cNvSpPr>
          <p:nvPr/>
        </p:nvSpPr>
        <p:spPr>
          <a:xfrm>
            <a:off x="7687450" y="4627309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2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4007AE8-7354-5A14-8F55-10CD3805F7EC}"/>
              </a:ext>
            </a:extLst>
          </p:cNvPr>
          <p:cNvSpPr txBox="1">
            <a:spLocks/>
          </p:cNvSpPr>
          <p:nvPr/>
        </p:nvSpPr>
        <p:spPr>
          <a:xfrm>
            <a:off x="2108254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7361347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DCA574-97AF-7975-0786-1570463C9F90}"/>
              </a:ext>
            </a:extLst>
          </p:cNvPr>
          <p:cNvSpPr/>
          <p:nvPr/>
        </p:nvSpPr>
        <p:spPr>
          <a:xfrm>
            <a:off x="3104019" y="1668682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DB0710-16F6-CCF5-517D-0836DF195CD0}"/>
              </a:ext>
            </a:extLst>
          </p:cNvPr>
          <p:cNvSpPr/>
          <p:nvPr/>
        </p:nvSpPr>
        <p:spPr>
          <a:xfrm>
            <a:off x="8235301" y="1695105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09FD14-2AEF-1522-23BA-87522866A446}"/>
              </a:ext>
            </a:extLst>
          </p:cNvPr>
          <p:cNvSpPr/>
          <p:nvPr/>
        </p:nvSpPr>
        <p:spPr>
          <a:xfrm>
            <a:off x="4484924" y="4051208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7BBE2-8BB7-E2D4-55E2-FDC2486F9484}"/>
              </a:ext>
            </a:extLst>
          </p:cNvPr>
          <p:cNvSpPr/>
          <p:nvPr/>
        </p:nvSpPr>
        <p:spPr>
          <a:xfrm>
            <a:off x="9616206" y="4077631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#0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4246B1C8-89D8-4F94-EB1D-3CB59EDEC487}"/>
              </a:ext>
            </a:extLst>
          </p:cNvPr>
          <p:cNvSpPr/>
          <p:nvPr/>
        </p:nvSpPr>
        <p:spPr>
          <a:xfrm>
            <a:off x="5549816" y="3155521"/>
            <a:ext cx="3661911" cy="999288"/>
          </a:xfrm>
          <a:prstGeom prst="leftRightArrow">
            <a:avLst/>
          </a:prstGeom>
          <a:solidFill>
            <a:srgbClr val="8497B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INTERCHANGE!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04453-B77E-DCFF-526B-DE670284BB61}"/>
              </a:ext>
            </a:extLst>
          </p:cNvPr>
          <p:cNvGrpSpPr/>
          <p:nvPr/>
        </p:nvGrpSpPr>
        <p:grpSpPr>
          <a:xfrm>
            <a:off x="1934545" y="1668682"/>
            <a:ext cx="3189357" cy="2953401"/>
            <a:chOff x="1934545" y="1668682"/>
            <a:chExt cx="3189357" cy="29534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10371D1-2397-52EE-2AA2-4770FBDA26CD}"/>
                </a:ext>
              </a:extLst>
            </p:cNvPr>
            <p:cNvGrpSpPr/>
            <p:nvPr/>
          </p:nvGrpSpPr>
          <p:grpSpPr>
            <a:xfrm>
              <a:off x="1934545" y="1681851"/>
              <a:ext cx="3189357" cy="2940232"/>
              <a:chOff x="756522" y="1312593"/>
              <a:chExt cx="3189357" cy="2940232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50D529-71B0-941C-43D2-3BBDBE0FAF7B}"/>
                  </a:ext>
                </a:extLst>
              </p:cNvPr>
              <p:cNvCxnSpPr>
                <a:cxnSpLocks/>
                <a:stCxn id="22" idx="0"/>
                <a:endCxn id="20" idx="4"/>
              </p:cNvCxnSpPr>
              <p:nvPr/>
            </p:nvCxnSpPr>
            <p:spPr>
              <a:xfrm flipV="1">
                <a:off x="3671014" y="2886496"/>
                <a:ext cx="1" cy="8166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1D9B83B-8CAF-1174-679A-324BC5FEE7FB}"/>
                  </a:ext>
                </a:extLst>
              </p:cNvPr>
              <p:cNvGrpSpPr/>
              <p:nvPr/>
            </p:nvGrpSpPr>
            <p:grpSpPr>
              <a:xfrm>
                <a:off x="756522" y="1312593"/>
                <a:ext cx="3189357" cy="2940232"/>
                <a:chOff x="756522" y="1312593"/>
                <a:chExt cx="3189357" cy="2940232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7DF5E9C-8896-58FF-A3CE-BC2491D6C73A}"/>
                    </a:ext>
                  </a:extLst>
                </p:cNvPr>
                <p:cNvSpPr/>
                <p:nvPr/>
              </p:nvSpPr>
              <p:spPr>
                <a:xfrm>
                  <a:off x="3396150" y="2336767"/>
                  <a:ext cx="549729" cy="5497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38864C9-FB2D-C679-4AF2-D8D981AB4FB8}"/>
                    </a:ext>
                  </a:extLst>
                </p:cNvPr>
                <p:cNvSpPr/>
                <p:nvPr/>
              </p:nvSpPr>
              <p:spPr>
                <a:xfrm>
                  <a:off x="3396149" y="3703096"/>
                  <a:ext cx="549729" cy="549729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62F4571-E03D-1133-3B64-D1064CEB733F}"/>
                    </a:ext>
                  </a:extLst>
                </p:cNvPr>
                <p:cNvSpPr/>
                <p:nvPr/>
              </p:nvSpPr>
              <p:spPr>
                <a:xfrm>
                  <a:off x="1990187" y="1312593"/>
                  <a:ext cx="549729" cy="549729"/>
                </a:xfrm>
                <a:prstGeom prst="ellipse">
                  <a:avLst/>
                </a:prstGeom>
                <a:solidFill>
                  <a:srgbClr val="70AD47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605B298-65D7-65AA-C197-F88F3020894C}"/>
                    </a:ext>
                  </a:extLst>
                </p:cNvPr>
                <p:cNvSpPr/>
                <p:nvPr/>
              </p:nvSpPr>
              <p:spPr>
                <a:xfrm>
                  <a:off x="770721" y="2324791"/>
                  <a:ext cx="549729" cy="549729"/>
                </a:xfrm>
                <a:prstGeom prst="ellipse">
                  <a:avLst/>
                </a:prstGeom>
                <a:solidFill>
                  <a:srgbClr val="C55A1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0F7EDE4-EB4E-5BAE-74B3-AF2F7EF01553}"/>
                    </a:ext>
                  </a:extLst>
                </p:cNvPr>
                <p:cNvSpPr/>
                <p:nvPr/>
              </p:nvSpPr>
              <p:spPr>
                <a:xfrm>
                  <a:off x="756522" y="3676672"/>
                  <a:ext cx="549729" cy="549729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588C854-E4C0-841D-340E-FAD5E58D475B}"/>
                    </a:ext>
                  </a:extLst>
                </p:cNvPr>
                <p:cNvCxnSpPr>
                  <a:stCxn id="24" idx="0"/>
                  <a:endCxn id="23" idx="2"/>
                </p:cNvCxnSpPr>
                <p:nvPr/>
              </p:nvCxnSpPr>
              <p:spPr>
                <a:xfrm flipV="1">
                  <a:off x="1045586" y="1587458"/>
                  <a:ext cx="944601" cy="7373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C59DB091-DB98-D26B-437C-65037088FF09}"/>
                    </a:ext>
                  </a:extLst>
                </p:cNvPr>
                <p:cNvCxnSpPr>
                  <a:cxnSpLocks/>
                  <a:stCxn id="20" idx="0"/>
                  <a:endCxn id="23" idx="6"/>
                </p:cNvCxnSpPr>
                <p:nvPr/>
              </p:nvCxnSpPr>
              <p:spPr>
                <a:xfrm flipH="1" flipV="1">
                  <a:off x="2539916" y="1587458"/>
                  <a:ext cx="1131099" cy="74930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908E6CB-FB86-E659-6DAB-41DBFF786FAB}"/>
                    </a:ext>
                  </a:extLst>
                </p:cNvPr>
                <p:cNvCxnSpPr>
                  <a:cxnSpLocks/>
                  <a:stCxn id="25" idx="0"/>
                  <a:endCxn id="24" idx="4"/>
                </p:cNvCxnSpPr>
                <p:nvPr/>
              </p:nvCxnSpPr>
              <p:spPr>
                <a:xfrm flipV="1">
                  <a:off x="1031387" y="2874520"/>
                  <a:ext cx="14199" cy="80215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39A10C3E-1331-0654-6B00-4E975B8601B1}"/>
                    </a:ext>
                  </a:extLst>
                </p:cNvPr>
                <p:cNvCxnSpPr>
                  <a:cxnSpLocks/>
                  <a:stCxn id="22" idx="2"/>
                  <a:endCxn id="25" idx="6"/>
                </p:cNvCxnSpPr>
                <p:nvPr/>
              </p:nvCxnSpPr>
              <p:spPr>
                <a:xfrm flipH="1" flipV="1">
                  <a:off x="1306251" y="3951537"/>
                  <a:ext cx="2089898" cy="2642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EFE064-91D1-D4A7-3041-F036A17A18CC}"/>
                </a:ext>
              </a:extLst>
            </p:cNvPr>
            <p:cNvSpPr/>
            <p:nvPr/>
          </p:nvSpPr>
          <p:spPr>
            <a:xfrm>
              <a:off x="3104019" y="1668682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#2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38C741-EC26-796E-261A-856C2DBCDF61}"/>
                </a:ext>
              </a:extLst>
            </p:cNvPr>
            <p:cNvSpPr/>
            <p:nvPr/>
          </p:nvSpPr>
          <p:spPr>
            <a:xfrm>
              <a:off x="4484924" y="4051208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BC09DA-F81A-0E72-2666-0AF2C1BAE008}"/>
              </a:ext>
            </a:extLst>
          </p:cNvPr>
          <p:cNvGrpSpPr/>
          <p:nvPr/>
        </p:nvGrpSpPr>
        <p:grpSpPr>
          <a:xfrm>
            <a:off x="7026693" y="1695105"/>
            <a:ext cx="3189357" cy="2953402"/>
            <a:chOff x="7026693" y="1695105"/>
            <a:chExt cx="3189357" cy="29534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C7033DA-E1F4-4805-988F-374E853F1BA4}"/>
                </a:ext>
              </a:extLst>
            </p:cNvPr>
            <p:cNvGrpSpPr/>
            <p:nvPr/>
          </p:nvGrpSpPr>
          <p:grpSpPr>
            <a:xfrm>
              <a:off x="7026693" y="1708275"/>
              <a:ext cx="3189357" cy="2940232"/>
              <a:chOff x="756522" y="1312593"/>
              <a:chExt cx="3189357" cy="294023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59E0E5D-9890-3153-859A-333E2B22F939}"/>
                  </a:ext>
                </a:extLst>
              </p:cNvPr>
              <p:cNvCxnSpPr>
                <a:cxnSpLocks/>
                <a:stCxn id="37" idx="0"/>
                <a:endCxn id="36" idx="4"/>
              </p:cNvCxnSpPr>
              <p:nvPr/>
            </p:nvCxnSpPr>
            <p:spPr>
              <a:xfrm flipV="1">
                <a:off x="3671014" y="2886496"/>
                <a:ext cx="1" cy="81660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40A4FF5-9949-B945-02ED-959650D0E4A7}"/>
                  </a:ext>
                </a:extLst>
              </p:cNvPr>
              <p:cNvGrpSpPr/>
              <p:nvPr/>
            </p:nvGrpSpPr>
            <p:grpSpPr>
              <a:xfrm>
                <a:off x="756522" y="1312593"/>
                <a:ext cx="3189357" cy="2940232"/>
                <a:chOff x="756522" y="1312593"/>
                <a:chExt cx="3189357" cy="2940232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69719BDD-4346-DD75-ED19-78FAEDCB8261}"/>
                    </a:ext>
                  </a:extLst>
                </p:cNvPr>
                <p:cNvSpPr/>
                <p:nvPr/>
              </p:nvSpPr>
              <p:spPr>
                <a:xfrm>
                  <a:off x="3396150" y="2336767"/>
                  <a:ext cx="549729" cy="5497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D95AD05-BF38-9173-2D61-73C824725DC1}"/>
                    </a:ext>
                  </a:extLst>
                </p:cNvPr>
                <p:cNvSpPr/>
                <p:nvPr/>
              </p:nvSpPr>
              <p:spPr>
                <a:xfrm>
                  <a:off x="3396149" y="3703096"/>
                  <a:ext cx="549729" cy="549729"/>
                </a:xfrm>
                <a:prstGeom prst="ellipse">
                  <a:avLst/>
                </a:prstGeom>
                <a:solidFill>
                  <a:srgbClr val="70AD47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D884833-EA93-05FD-7AD5-B4DDEEEC5D72}"/>
                    </a:ext>
                  </a:extLst>
                </p:cNvPr>
                <p:cNvSpPr/>
                <p:nvPr/>
              </p:nvSpPr>
              <p:spPr>
                <a:xfrm>
                  <a:off x="1990187" y="1312593"/>
                  <a:ext cx="549729" cy="549729"/>
                </a:xfrm>
                <a:prstGeom prst="ellipse">
                  <a:avLst/>
                </a:prstGeom>
                <a:solidFill>
                  <a:srgbClr val="4472C4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9DE98E8-3F2B-1607-BAF4-2EC4AD335B4C}"/>
                    </a:ext>
                  </a:extLst>
                </p:cNvPr>
                <p:cNvSpPr/>
                <p:nvPr/>
              </p:nvSpPr>
              <p:spPr>
                <a:xfrm>
                  <a:off x="770721" y="2324791"/>
                  <a:ext cx="549729" cy="549729"/>
                </a:xfrm>
                <a:prstGeom prst="ellipse">
                  <a:avLst/>
                </a:prstGeom>
                <a:solidFill>
                  <a:srgbClr val="FFD96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7511232-0B86-F7E9-CAA6-5DDE89AF3D98}"/>
                    </a:ext>
                  </a:extLst>
                </p:cNvPr>
                <p:cNvSpPr/>
                <p:nvPr/>
              </p:nvSpPr>
              <p:spPr>
                <a:xfrm>
                  <a:off x="756522" y="3676672"/>
                  <a:ext cx="549729" cy="549729"/>
                </a:xfrm>
                <a:prstGeom prst="ellipse">
                  <a:avLst/>
                </a:prstGeom>
                <a:solidFill>
                  <a:srgbClr val="C55A11"/>
                </a:solidFill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78A1676-45F4-9655-9487-26BCB1BB7557}"/>
                    </a:ext>
                  </a:extLst>
                </p:cNvPr>
                <p:cNvCxnSpPr>
                  <a:stCxn id="39" idx="0"/>
                  <a:endCxn id="38" idx="2"/>
                </p:cNvCxnSpPr>
                <p:nvPr/>
              </p:nvCxnSpPr>
              <p:spPr>
                <a:xfrm flipV="1">
                  <a:off x="1045586" y="1587458"/>
                  <a:ext cx="944601" cy="73733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535B35C-687E-8A4E-696B-723F0CF464FF}"/>
                    </a:ext>
                  </a:extLst>
                </p:cNvPr>
                <p:cNvCxnSpPr>
                  <a:cxnSpLocks/>
                  <a:stCxn id="36" idx="0"/>
                  <a:endCxn id="38" idx="6"/>
                </p:cNvCxnSpPr>
                <p:nvPr/>
              </p:nvCxnSpPr>
              <p:spPr>
                <a:xfrm flipH="1" flipV="1">
                  <a:off x="2539916" y="1587458"/>
                  <a:ext cx="1131099" cy="749309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F822905-18D4-C2DE-318F-21378B698976}"/>
                    </a:ext>
                  </a:extLst>
                </p:cNvPr>
                <p:cNvCxnSpPr>
                  <a:cxnSpLocks/>
                  <a:stCxn id="40" idx="0"/>
                  <a:endCxn id="39" idx="4"/>
                </p:cNvCxnSpPr>
                <p:nvPr/>
              </p:nvCxnSpPr>
              <p:spPr>
                <a:xfrm flipV="1">
                  <a:off x="1031387" y="2874520"/>
                  <a:ext cx="14199" cy="80215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2C4D5EF0-A426-4B7A-76FE-5DF8F0B99A24}"/>
                    </a:ext>
                  </a:extLst>
                </p:cNvPr>
                <p:cNvCxnSpPr>
                  <a:cxnSpLocks/>
                  <a:stCxn id="37" idx="2"/>
                  <a:endCxn id="40" idx="6"/>
                </p:cNvCxnSpPr>
                <p:nvPr/>
              </p:nvCxnSpPr>
              <p:spPr>
                <a:xfrm flipH="1" flipV="1">
                  <a:off x="1306251" y="3951537"/>
                  <a:ext cx="2089898" cy="2642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06B232-2D52-0D0B-C19F-A034B0F7A0C4}"/>
                </a:ext>
              </a:extLst>
            </p:cNvPr>
            <p:cNvSpPr/>
            <p:nvPr/>
          </p:nvSpPr>
          <p:spPr>
            <a:xfrm>
              <a:off x="8235301" y="1695105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C0592C-C3CF-FE37-FBAF-376A235E5EFD}"/>
                </a:ext>
              </a:extLst>
            </p:cNvPr>
            <p:cNvSpPr/>
            <p:nvPr/>
          </p:nvSpPr>
          <p:spPr>
            <a:xfrm>
              <a:off x="9616206" y="4077631"/>
              <a:ext cx="59984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entury Gothic" panose="020B0502020202020204" pitchFamily="34" charset="0"/>
                </a:rPr>
                <a:t>#0</a:t>
              </a: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429843-FF4F-CFF2-A8F1-B0DC928165F6}"/>
              </a:ext>
            </a:extLst>
          </p:cNvPr>
          <p:cNvSpPr/>
          <p:nvPr/>
        </p:nvSpPr>
        <p:spPr>
          <a:xfrm>
            <a:off x="2797629" y="1344386"/>
            <a:ext cx="2710542" cy="3467100"/>
          </a:xfrm>
          <a:custGeom>
            <a:avLst/>
            <a:gdLst>
              <a:gd name="connsiteX0" fmla="*/ 2710542 w 2710542"/>
              <a:gd name="connsiteY0" fmla="*/ 1480457 h 3467100"/>
              <a:gd name="connsiteX1" fmla="*/ 625928 w 2710542"/>
              <a:gd name="connsiteY1" fmla="*/ 0 h 3467100"/>
              <a:gd name="connsiteX2" fmla="*/ 0 w 2710542"/>
              <a:gd name="connsiteY2" fmla="*/ 664028 h 3467100"/>
              <a:gd name="connsiteX3" fmla="*/ 1632857 w 2710542"/>
              <a:gd name="connsiteY3" fmla="*/ 1959428 h 3467100"/>
              <a:gd name="connsiteX4" fmla="*/ 1660071 w 2710542"/>
              <a:gd name="connsiteY4" fmla="*/ 3407228 h 3467100"/>
              <a:gd name="connsiteX5" fmla="*/ 2634342 w 2710542"/>
              <a:gd name="connsiteY5" fmla="*/ 3467100 h 3467100"/>
              <a:gd name="connsiteX6" fmla="*/ 2710542 w 2710542"/>
              <a:gd name="connsiteY6" fmla="*/ 1480457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0542" h="3467100">
                <a:moveTo>
                  <a:pt x="2710542" y="1480457"/>
                </a:moveTo>
                <a:lnTo>
                  <a:pt x="625928" y="0"/>
                </a:lnTo>
                <a:lnTo>
                  <a:pt x="0" y="664028"/>
                </a:lnTo>
                <a:lnTo>
                  <a:pt x="1632857" y="1959428"/>
                </a:lnTo>
                <a:lnTo>
                  <a:pt x="1660071" y="3407228"/>
                </a:lnTo>
                <a:lnTo>
                  <a:pt x="2634342" y="3467100"/>
                </a:lnTo>
                <a:lnTo>
                  <a:pt x="2710542" y="1480457"/>
                </a:lnTo>
                <a:close/>
              </a:path>
            </a:pathLst>
          </a:custGeom>
          <a:solidFill>
            <a:srgbClr val="FFE699">
              <a:alpha val="3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66C1AC9-881A-A24D-97F7-D72581D3AB9E}"/>
              </a:ext>
            </a:extLst>
          </p:cNvPr>
          <p:cNvSpPr/>
          <p:nvPr/>
        </p:nvSpPr>
        <p:spPr>
          <a:xfrm>
            <a:off x="7729095" y="1349964"/>
            <a:ext cx="2710542" cy="3467100"/>
          </a:xfrm>
          <a:custGeom>
            <a:avLst/>
            <a:gdLst>
              <a:gd name="connsiteX0" fmla="*/ 2710542 w 2710542"/>
              <a:gd name="connsiteY0" fmla="*/ 1480457 h 3467100"/>
              <a:gd name="connsiteX1" fmla="*/ 625928 w 2710542"/>
              <a:gd name="connsiteY1" fmla="*/ 0 h 3467100"/>
              <a:gd name="connsiteX2" fmla="*/ 0 w 2710542"/>
              <a:gd name="connsiteY2" fmla="*/ 664028 h 3467100"/>
              <a:gd name="connsiteX3" fmla="*/ 1632857 w 2710542"/>
              <a:gd name="connsiteY3" fmla="*/ 1959428 h 3467100"/>
              <a:gd name="connsiteX4" fmla="*/ 1660071 w 2710542"/>
              <a:gd name="connsiteY4" fmla="*/ 3407228 h 3467100"/>
              <a:gd name="connsiteX5" fmla="*/ 2634342 w 2710542"/>
              <a:gd name="connsiteY5" fmla="*/ 3467100 h 3467100"/>
              <a:gd name="connsiteX6" fmla="*/ 2710542 w 2710542"/>
              <a:gd name="connsiteY6" fmla="*/ 1480457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0542" h="3467100">
                <a:moveTo>
                  <a:pt x="2710542" y="1480457"/>
                </a:moveTo>
                <a:lnTo>
                  <a:pt x="625928" y="0"/>
                </a:lnTo>
                <a:lnTo>
                  <a:pt x="0" y="664028"/>
                </a:lnTo>
                <a:lnTo>
                  <a:pt x="1632857" y="1959428"/>
                </a:lnTo>
                <a:lnTo>
                  <a:pt x="1660071" y="3407228"/>
                </a:lnTo>
                <a:lnTo>
                  <a:pt x="2634342" y="3467100"/>
                </a:lnTo>
                <a:lnTo>
                  <a:pt x="2710542" y="1480457"/>
                </a:lnTo>
                <a:close/>
              </a:path>
            </a:pathLst>
          </a:custGeom>
          <a:solidFill>
            <a:srgbClr val="FFE699">
              <a:alpha val="3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980118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589055" y="1277855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14FA01B-7E7F-C795-4C10-7A05C26B1852}"/>
              </a:ext>
            </a:extLst>
          </p:cNvPr>
          <p:cNvSpPr txBox="1">
            <a:spLocks/>
          </p:cNvSpPr>
          <p:nvPr/>
        </p:nvSpPr>
        <p:spPr>
          <a:xfrm>
            <a:off x="2423004" y="4622083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Univers Condensed Light"/>
              </a:rPr>
              <a:t>CHILD 1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99DEECFA-9013-2496-49D4-B5952A43F2FC}"/>
              </a:ext>
            </a:extLst>
          </p:cNvPr>
          <p:cNvSpPr txBox="1">
            <a:spLocks/>
          </p:cNvSpPr>
          <p:nvPr/>
        </p:nvSpPr>
        <p:spPr>
          <a:xfrm>
            <a:off x="7687450" y="4627309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Univers Condensed Light"/>
              </a:rPr>
              <a:t>CHILD 2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4007AE8-7354-5A14-8F55-10CD3805F7EC}"/>
              </a:ext>
            </a:extLst>
          </p:cNvPr>
          <p:cNvSpPr txBox="1">
            <a:spLocks/>
          </p:cNvSpPr>
          <p:nvPr/>
        </p:nvSpPr>
        <p:spPr>
          <a:xfrm>
            <a:off x="2108254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7361347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DCA574-97AF-7975-0786-1570463C9F90}"/>
              </a:ext>
            </a:extLst>
          </p:cNvPr>
          <p:cNvSpPr/>
          <p:nvPr/>
        </p:nvSpPr>
        <p:spPr>
          <a:xfrm>
            <a:off x="3104019" y="1668682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DB0710-16F6-CCF5-517D-0836DF195CD0}"/>
              </a:ext>
            </a:extLst>
          </p:cNvPr>
          <p:cNvSpPr/>
          <p:nvPr/>
        </p:nvSpPr>
        <p:spPr>
          <a:xfrm>
            <a:off x="8235301" y="1695105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09FD14-2AEF-1522-23BA-87522866A446}"/>
              </a:ext>
            </a:extLst>
          </p:cNvPr>
          <p:cNvSpPr/>
          <p:nvPr/>
        </p:nvSpPr>
        <p:spPr>
          <a:xfrm>
            <a:off x="4484924" y="4051208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07BBE2-8BB7-E2D4-55E2-FDC2486F9484}"/>
              </a:ext>
            </a:extLst>
          </p:cNvPr>
          <p:cNvSpPr/>
          <p:nvPr/>
        </p:nvSpPr>
        <p:spPr>
          <a:xfrm>
            <a:off x="9616206" y="4077631"/>
            <a:ext cx="59984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entury Gothic" panose="020B0502020202020204" pitchFamily="34" charset="0"/>
              </a:rPr>
              <a:t>#0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E390B9B-BA76-ADE2-8D69-DAAC10082E0C}"/>
              </a:ext>
            </a:extLst>
          </p:cNvPr>
          <p:cNvGrpSpPr/>
          <p:nvPr/>
        </p:nvGrpSpPr>
        <p:grpSpPr>
          <a:xfrm>
            <a:off x="1934545" y="1681851"/>
            <a:ext cx="3189357" cy="2940232"/>
            <a:chOff x="756522" y="1312593"/>
            <a:chExt cx="3189357" cy="2940232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06DBA2-AF84-5BE9-0D94-9E07EE3D444B}"/>
                </a:ext>
              </a:extLst>
            </p:cNvPr>
            <p:cNvCxnSpPr>
              <a:cxnSpLocks/>
              <a:stCxn id="68" idx="0"/>
              <a:endCxn id="67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595747F-EA0E-DF4D-9F71-BBF28D0CF97C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778CAFE-B076-2F52-07C7-904543DDE52F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3742360-2630-B1E6-869D-0335E8316EEF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6DA945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32DD2C-AC95-0602-52A8-6D816D49FC59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56BD47B-270C-C23D-BBF8-F7DABE544AC2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F769636-3D0C-9973-9FFE-08FE29B8DE2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30C5F4C-556F-869F-6E4B-F0B0289F1CE8}"/>
                  </a:ext>
                </a:extLst>
              </p:cNvPr>
              <p:cNvCxnSpPr>
                <a:stCxn id="70" idx="0"/>
                <a:endCxn id="69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F84919B-886A-E636-7A2D-DB1FC3781417}"/>
                  </a:ext>
                </a:extLst>
              </p:cNvPr>
              <p:cNvCxnSpPr>
                <a:cxnSpLocks/>
                <a:stCxn id="67" idx="0"/>
                <a:endCxn id="69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55F6365-F4C0-FCE8-284C-0FD95FC615A0}"/>
                  </a:ext>
                </a:extLst>
              </p:cNvPr>
              <p:cNvCxnSpPr>
                <a:cxnSpLocks/>
                <a:stCxn id="71" idx="0"/>
                <a:endCxn id="70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3CCDF7B-89A8-92DF-F643-C57CD66C4EE8}"/>
                  </a:ext>
                </a:extLst>
              </p:cNvPr>
              <p:cNvCxnSpPr>
                <a:cxnSpLocks/>
                <a:stCxn id="68" idx="2"/>
                <a:endCxn id="71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E010280-A7F3-C3C5-6694-25F0B3095345}"/>
              </a:ext>
            </a:extLst>
          </p:cNvPr>
          <p:cNvGrpSpPr/>
          <p:nvPr/>
        </p:nvGrpSpPr>
        <p:grpSpPr>
          <a:xfrm>
            <a:off x="7026693" y="1708275"/>
            <a:ext cx="3189357" cy="2940232"/>
            <a:chOff x="756522" y="1312593"/>
            <a:chExt cx="3189357" cy="2940232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6182F07-687E-A8B4-189C-DF525D51CA50}"/>
                </a:ext>
              </a:extLst>
            </p:cNvPr>
            <p:cNvCxnSpPr>
              <a:cxnSpLocks/>
              <a:stCxn id="80" idx="0"/>
              <a:endCxn id="79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58A2EC0-68BD-30C6-F0BD-BE290DD30B61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CA34085-44EB-D1D5-D4CF-9FF5B3BEB5B9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FD27A56-2BA9-E35B-3DA4-407FDE24E20D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AA585C1-578E-B26C-BAA5-C791F3CE5255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6DA945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37174DE-022E-FF41-811A-777E9E886168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85B0969-6D82-DF3F-58FF-C463CA932B56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2F603E6-F574-DA62-374E-AD70C1BA1830}"/>
                  </a:ext>
                </a:extLst>
              </p:cNvPr>
              <p:cNvCxnSpPr>
                <a:stCxn id="82" idx="0"/>
                <a:endCxn id="81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07C25DC-104D-845A-DD68-D3D0287290AD}"/>
                  </a:ext>
                </a:extLst>
              </p:cNvPr>
              <p:cNvCxnSpPr>
                <a:cxnSpLocks/>
                <a:stCxn id="79" idx="0"/>
                <a:endCxn id="81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333C94D-D7A2-87B3-212C-0E806D1B49BD}"/>
                  </a:ext>
                </a:extLst>
              </p:cNvPr>
              <p:cNvCxnSpPr>
                <a:cxnSpLocks/>
                <a:stCxn id="83" idx="0"/>
                <a:endCxn id="82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B88E28C-4C06-7488-AFF9-85258E9895C5}"/>
                  </a:ext>
                </a:extLst>
              </p:cNvPr>
              <p:cNvCxnSpPr>
                <a:cxnSpLocks/>
                <a:stCxn id="80" idx="2"/>
                <a:endCxn id="83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0355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4425473" y="1574485"/>
            <a:ext cx="7597732" cy="4264962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4222231" y="1222563"/>
            <a:ext cx="7597732" cy="4412874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2003" y="2825034"/>
            <a:ext cx="4220228" cy="12079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Cross-Over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7493C4-342E-E168-ACC1-51585FDDF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231" y="1222563"/>
            <a:ext cx="7592582" cy="44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6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GENELIST AFTER </a:t>
            </a:r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CROSSOVER!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5941448" y="25506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7496924" y="2551907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744111" y="4142575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4342779" y="414257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5945029" y="4142571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7493210" y="4142569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</p:spTree>
    <p:extLst>
      <p:ext uri="{BB962C8B-B14F-4D97-AF65-F5344CB8AC3E}">
        <p14:creationId xmlns:p14="http://schemas.microsoft.com/office/powerpoint/2010/main" val="428794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8" grpId="0" animBg="1"/>
      <p:bldP spid="9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3865848" y="925858"/>
            <a:ext cx="7996737" cy="5331821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3657456" y="587129"/>
            <a:ext cx="7996737" cy="5465630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-50899" y="2237320"/>
            <a:ext cx="3762884" cy="1709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Greedy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C558E-2C1A-44DF-53B9-D8369B25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56" y="587128"/>
            <a:ext cx="7996737" cy="54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3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WHAT AFTER CROSSOVER?</a:t>
            </a:r>
            <a:endParaRPr lang="en-US" sz="3200" b="1" dirty="0">
              <a:solidFill>
                <a:schemeClr val="accent4">
                  <a:lumMod val="60000"/>
                  <a:lumOff val="40000"/>
                </a:schemeClr>
              </a:solidFill>
              <a:latin typeface="Univers Condensed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5941448" y="25506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7496924" y="2551907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744111" y="4142575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4342779" y="414257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5945029" y="4142571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7493210" y="4142569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</p:spTree>
    <p:extLst>
      <p:ext uri="{BB962C8B-B14F-4D97-AF65-F5344CB8AC3E}">
        <p14:creationId xmlns:p14="http://schemas.microsoft.com/office/powerpoint/2010/main" val="19049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WE MUTATE THE CHILDREN!</a:t>
            </a:r>
            <a:endParaRPr lang="en-US" sz="3200" b="1" dirty="0">
              <a:solidFill>
                <a:schemeClr val="accent4">
                  <a:lumMod val="60000"/>
                  <a:lumOff val="40000"/>
                </a:schemeClr>
              </a:solidFill>
              <a:latin typeface="Univers Condensed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5941448" y="25506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7496924" y="2551907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744111" y="4142575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4342779" y="414257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5945029" y="4142571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7493210" y="4142569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</p:spTree>
    <p:extLst>
      <p:ext uri="{BB962C8B-B14F-4D97-AF65-F5344CB8AC3E}">
        <p14:creationId xmlns:p14="http://schemas.microsoft.com/office/powerpoint/2010/main" val="306572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BUT WHAT IS MUTATION?</a:t>
            </a:r>
            <a:endParaRPr lang="en-US" sz="3200" b="1" dirty="0">
              <a:solidFill>
                <a:schemeClr val="accent4">
                  <a:lumMod val="60000"/>
                  <a:lumOff val="40000"/>
                </a:schemeClr>
              </a:solidFill>
              <a:latin typeface="Univers Condensed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5941448" y="25506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7496924" y="2551907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744111" y="4142575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4342779" y="414257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5945029" y="4142571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7493210" y="4142569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</p:spTree>
    <p:extLst>
      <p:ext uri="{BB962C8B-B14F-4D97-AF65-F5344CB8AC3E}">
        <p14:creationId xmlns:p14="http://schemas.microsoft.com/office/powerpoint/2010/main" val="6299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Subtitle 2">
            <a:extLst>
              <a:ext uri="{FF2B5EF4-FFF2-40B4-BE49-F238E27FC236}">
                <a16:creationId xmlns:a16="http://schemas.microsoft.com/office/drawing/2014/main" id="{A14FA01B-7E7F-C795-4C10-7A05C26B1852}"/>
              </a:ext>
            </a:extLst>
          </p:cNvPr>
          <p:cNvSpPr txBox="1">
            <a:spLocks/>
          </p:cNvSpPr>
          <p:nvPr/>
        </p:nvSpPr>
        <p:spPr>
          <a:xfrm>
            <a:off x="2423004" y="4622083"/>
            <a:ext cx="2040140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NODE 1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4007AE8-7354-5A14-8F55-10CD3805F7EC}"/>
              </a:ext>
            </a:extLst>
          </p:cNvPr>
          <p:cNvSpPr txBox="1">
            <a:spLocks/>
          </p:cNvSpPr>
          <p:nvPr/>
        </p:nvSpPr>
        <p:spPr>
          <a:xfrm>
            <a:off x="2108254" y="5279443"/>
            <a:ext cx="26923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Fitness =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80A31-C2BA-7D56-E386-2DE8D13A0452}"/>
              </a:ext>
            </a:extLst>
          </p:cNvPr>
          <p:cNvSpPr/>
          <p:nvPr/>
        </p:nvSpPr>
        <p:spPr>
          <a:xfrm>
            <a:off x="5360565" y="1444530"/>
            <a:ext cx="515922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Set a Mutation Constant between 0 and 1 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Let’s say it is 0.2</a:t>
            </a:r>
          </a:p>
        </p:txBody>
      </p: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</p:spTree>
    <p:extLst>
      <p:ext uri="{BB962C8B-B14F-4D97-AF65-F5344CB8AC3E}">
        <p14:creationId xmlns:p14="http://schemas.microsoft.com/office/powerpoint/2010/main" val="70416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 animBg="1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7B18DF-26E4-747F-9AD7-BCE40EB317FB}"/>
              </a:ext>
            </a:extLst>
          </p:cNvPr>
          <p:cNvSpPr/>
          <p:nvPr/>
        </p:nvSpPr>
        <p:spPr>
          <a:xfrm rot="1718178">
            <a:off x="3583408" y="3632717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0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5665C-C016-BC36-8966-0706F4A6025E}"/>
              </a:ext>
            </a:extLst>
          </p:cNvPr>
          <p:cNvSpPr/>
          <p:nvPr/>
        </p:nvSpPr>
        <p:spPr>
          <a:xfrm>
            <a:off x="5360565" y="1455822"/>
            <a:ext cx="512469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Iterate on each node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</a:p>
          <a:p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4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 rot="1718178">
            <a:off x="3583408" y="3632717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0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0.17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4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 rot="1718178">
            <a:off x="3583408" y="3632717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0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0.17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6228718" y="4333530"/>
            <a:ext cx="413928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</a:t>
            </a:r>
          </a:p>
          <a:p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&lt;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0.2 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4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6" y="3282178"/>
            <a:ext cx="1" cy="816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1" y="4098778"/>
            <a:ext cx="549729" cy="549729"/>
          </a:xfrm>
          <a:prstGeom prst="ellipse">
            <a:avLst/>
          </a:prstGeom>
          <a:solidFill>
            <a:srgbClr val="70AD47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8" cy="26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 rot="1718178">
            <a:off x="3583408" y="3632717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0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We generated a random number 0.17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5430974" y="2716385"/>
            <a:ext cx="4940194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</a:t>
            </a:r>
          </a:p>
          <a:p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&lt;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0.2 ! So choose a random color among t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he available ones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18D46E-E02B-690F-8811-E0E0C391BE9A}"/>
              </a:ext>
            </a:extLst>
          </p:cNvPr>
          <p:cNvGrpSpPr/>
          <p:nvPr/>
        </p:nvGrpSpPr>
        <p:grpSpPr>
          <a:xfrm rot="5400000">
            <a:off x="6658226" y="3892266"/>
            <a:ext cx="549732" cy="2640303"/>
            <a:chOff x="8397348" y="1875174"/>
            <a:chExt cx="549732" cy="26403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F8ED4E-09A2-2938-F8C9-5C4C14754D68}"/>
                </a:ext>
              </a:extLst>
            </p:cNvPr>
            <p:cNvSpPr/>
            <p:nvPr/>
          </p:nvSpPr>
          <p:spPr>
            <a:xfrm>
              <a:off x="8397349" y="1875174"/>
              <a:ext cx="549729" cy="549729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55B8F1-A414-E2C7-598D-76223F72C34C}"/>
                </a:ext>
              </a:extLst>
            </p:cNvPr>
            <p:cNvSpPr/>
            <p:nvPr/>
          </p:nvSpPr>
          <p:spPr>
            <a:xfrm>
              <a:off x="8397350" y="2572108"/>
              <a:ext cx="549729" cy="54972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222D90-6758-FF45-5EDC-0EBA717B3CB1}"/>
                </a:ext>
              </a:extLst>
            </p:cNvPr>
            <p:cNvSpPr/>
            <p:nvPr/>
          </p:nvSpPr>
          <p:spPr>
            <a:xfrm>
              <a:off x="8397351" y="3269042"/>
              <a:ext cx="549729" cy="549729"/>
            </a:xfrm>
            <a:prstGeom prst="ellipse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2D4C57-0B61-FE27-181F-DD58D3C6B010}"/>
                </a:ext>
              </a:extLst>
            </p:cNvPr>
            <p:cNvSpPr/>
            <p:nvPr/>
          </p:nvSpPr>
          <p:spPr>
            <a:xfrm>
              <a:off x="8397348" y="3965748"/>
              <a:ext cx="549729" cy="54972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25100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70AD47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 rot="1718178">
            <a:off x="3583408" y="3632717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0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C1555-1A7A-2652-1AC0-29D2031439B5}"/>
              </a:ext>
            </a:extLst>
          </p:cNvPr>
          <p:cNvSpPr/>
          <p:nvPr/>
        </p:nvSpPr>
        <p:spPr>
          <a:xfrm>
            <a:off x="6504402" y="1829612"/>
            <a:ext cx="3798623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  Random color chosen		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15E6-55FC-74CF-DECF-B383B4FC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67" y="1639167"/>
            <a:ext cx="1428170" cy="14281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03AF0-04D7-28D6-BF75-76605EE01037}"/>
              </a:ext>
            </a:extLst>
          </p:cNvPr>
          <p:cNvSpPr/>
          <p:nvPr/>
        </p:nvSpPr>
        <p:spPr>
          <a:xfrm rot="5400000">
            <a:off x="9534822" y="2138244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06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6" y="3282178"/>
            <a:ext cx="1" cy="816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1" y="4098778"/>
            <a:ext cx="549729" cy="549729"/>
          </a:xfrm>
          <a:prstGeom prst="ellipse">
            <a:avLst/>
          </a:prstGeom>
          <a:solidFill>
            <a:srgbClr val="70AD47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8" cy="26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 rot="1718178">
            <a:off x="3583408" y="3632717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0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C1555-1A7A-2652-1AC0-29D2031439B5}"/>
              </a:ext>
            </a:extLst>
          </p:cNvPr>
          <p:cNvSpPr/>
          <p:nvPr/>
        </p:nvSpPr>
        <p:spPr>
          <a:xfrm>
            <a:off x="6504402" y="1829612"/>
            <a:ext cx="3798623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  Random color chosen		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15E6-55FC-74CF-DECF-B383B4FC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67" y="1639167"/>
            <a:ext cx="1428170" cy="14281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03AF0-04D7-28D6-BF75-76605EE01037}"/>
              </a:ext>
            </a:extLst>
          </p:cNvPr>
          <p:cNvSpPr/>
          <p:nvPr/>
        </p:nvSpPr>
        <p:spPr>
          <a:xfrm rot="5400000">
            <a:off x="9534822" y="2138244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03AA5-DBAD-274B-4101-4969F97AE20D}"/>
              </a:ext>
            </a:extLst>
          </p:cNvPr>
          <p:cNvSpPr/>
          <p:nvPr/>
        </p:nvSpPr>
        <p:spPr>
          <a:xfrm>
            <a:off x="5941658" y="3270202"/>
            <a:ext cx="436136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Swap the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current (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= 0) node’s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color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color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with this color!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6900010" y="458562"/>
            <a:ext cx="4797179" cy="6231658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6691618" y="97250"/>
            <a:ext cx="4797179" cy="6388049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537807" y="2275070"/>
            <a:ext cx="5242208" cy="1709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Backtracking Algorithm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3187BD-3D9A-24E4-E031-9F180215C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66" b="5882"/>
          <a:stretch/>
        </p:blipFill>
        <p:spPr>
          <a:xfrm>
            <a:off x="6691619" y="97249"/>
            <a:ext cx="4797179" cy="638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13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7" y="3282178"/>
            <a:ext cx="0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2" y="4084330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9" cy="119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 rot="1718178">
            <a:off x="3583408" y="3632717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0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C1555-1A7A-2652-1AC0-29D2031439B5}"/>
              </a:ext>
            </a:extLst>
          </p:cNvPr>
          <p:cNvSpPr/>
          <p:nvPr/>
        </p:nvSpPr>
        <p:spPr>
          <a:xfrm>
            <a:off x="6504402" y="1829612"/>
            <a:ext cx="3798623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  Random color chosen		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15E6-55FC-74CF-DECF-B383B4FC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67" y="1639167"/>
            <a:ext cx="1428170" cy="14281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03AF0-04D7-28D6-BF75-76605EE01037}"/>
              </a:ext>
            </a:extLst>
          </p:cNvPr>
          <p:cNvSpPr/>
          <p:nvPr/>
        </p:nvSpPr>
        <p:spPr>
          <a:xfrm rot="5400000">
            <a:off x="9534822" y="2138244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03AA5-DBAD-274B-4101-4969F97AE20D}"/>
              </a:ext>
            </a:extLst>
          </p:cNvPr>
          <p:cNvSpPr/>
          <p:nvPr/>
        </p:nvSpPr>
        <p:spPr>
          <a:xfrm>
            <a:off x="5941658" y="3270202"/>
            <a:ext cx="436136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Swap the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current (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= 0) node’s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color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color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with this color!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7" y="3282178"/>
            <a:ext cx="0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2" y="4084330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9" cy="119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 rot="1718178">
            <a:off x="3583408" y="3632717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0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03AA5-DBAD-274B-4101-4969F97AE20D}"/>
              </a:ext>
            </a:extLst>
          </p:cNvPr>
          <p:cNvSpPr/>
          <p:nvPr/>
        </p:nvSpPr>
        <p:spPr>
          <a:xfrm>
            <a:off x="5941658" y="1446779"/>
            <a:ext cx="436136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We move to the next node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2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0.44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332BA82-5A1A-5B6E-55F4-700FDDD91E30}"/>
              </a:ext>
            </a:extLst>
          </p:cNvPr>
          <p:cNvSpPr/>
          <p:nvPr/>
        </p:nvSpPr>
        <p:spPr>
          <a:xfrm>
            <a:off x="3370790" y="2694858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1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67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0.17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6228718" y="4333530"/>
            <a:ext cx="413928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 is &gt;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0.2 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9F031BC-6B99-414F-7418-3EBA5B6F7A65}"/>
              </a:ext>
            </a:extLst>
          </p:cNvPr>
          <p:cNvSpPr/>
          <p:nvPr/>
        </p:nvSpPr>
        <p:spPr>
          <a:xfrm>
            <a:off x="3370790" y="2694858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1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96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6" y="3282178"/>
            <a:ext cx="1" cy="816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1" y="4098778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8" cy="26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We generated a random number 0.44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5430974" y="2716385"/>
            <a:ext cx="4940194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 is &gt; 0.2 so we just move on, to the next node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DAC21D-631B-420C-7033-308BC095C8B0}"/>
              </a:ext>
            </a:extLst>
          </p:cNvPr>
          <p:cNvSpPr/>
          <p:nvPr/>
        </p:nvSpPr>
        <p:spPr>
          <a:xfrm>
            <a:off x="3370790" y="2694858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1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7" y="3282178"/>
            <a:ext cx="0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2" y="4084330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9" cy="119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>
            <a:off x="3370790" y="2694858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1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03AA5-DBAD-274B-4101-4969F97AE20D}"/>
              </a:ext>
            </a:extLst>
          </p:cNvPr>
          <p:cNvSpPr/>
          <p:nvPr/>
        </p:nvSpPr>
        <p:spPr>
          <a:xfrm>
            <a:off x="5941658" y="1446779"/>
            <a:ext cx="436136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We move to the next node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51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0.85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332BA82-5A1A-5B6E-55F4-700FDDD91E30}"/>
              </a:ext>
            </a:extLst>
          </p:cNvPr>
          <p:cNvSpPr/>
          <p:nvPr/>
        </p:nvSpPr>
        <p:spPr>
          <a:xfrm rot="16200000">
            <a:off x="2985667" y="2756250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2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0.85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6228718" y="4333530"/>
            <a:ext cx="413928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 is &gt;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0.2 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F11489C-A794-DDC9-6613-406793691820}"/>
              </a:ext>
            </a:extLst>
          </p:cNvPr>
          <p:cNvSpPr/>
          <p:nvPr/>
        </p:nvSpPr>
        <p:spPr>
          <a:xfrm rot="16200000">
            <a:off x="2985667" y="2756250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2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6" y="3282178"/>
            <a:ext cx="1" cy="816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1" y="4098778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8" cy="26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We generated a random number 0.85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5430974" y="2716385"/>
            <a:ext cx="4940194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 is &gt; 0.2 so we just move on, to the next node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77A81F5-3F00-75F1-CEEB-4EB508A0F4E0}"/>
              </a:ext>
            </a:extLst>
          </p:cNvPr>
          <p:cNvSpPr/>
          <p:nvPr/>
        </p:nvSpPr>
        <p:spPr>
          <a:xfrm rot="16200000">
            <a:off x="2985667" y="2756250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2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6" y="3282178"/>
            <a:ext cx="1" cy="816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1" y="4098778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8" cy="26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77A81F5-3F00-75F1-CEEB-4EB508A0F4E0}"/>
              </a:ext>
            </a:extLst>
          </p:cNvPr>
          <p:cNvSpPr/>
          <p:nvPr/>
        </p:nvSpPr>
        <p:spPr>
          <a:xfrm rot="16200000">
            <a:off x="2985667" y="2756250"/>
            <a:ext cx="115827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2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D225F-497E-6C2C-9CCA-9FDF39D58EAD}"/>
              </a:ext>
            </a:extLst>
          </p:cNvPr>
          <p:cNvSpPr/>
          <p:nvPr/>
        </p:nvSpPr>
        <p:spPr>
          <a:xfrm>
            <a:off x="5941658" y="1446779"/>
            <a:ext cx="436136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We move to the next node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33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831742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71353"/>
            <a:ext cx="6351615" cy="495300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2744111" y="971353"/>
            <a:ext cx="6351615" cy="763179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Hybrid &amp; Metaheuristic Algorithms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2365695"/>
            <a:ext cx="6351615" cy="355865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064" indent="-457200" algn="l">
              <a:buAutoNum type="arabicPeriod"/>
              <a:defRPr/>
            </a:pPr>
            <a:r>
              <a:rPr lang="en-US" sz="3200" b="1" dirty="0">
                <a:solidFill>
                  <a:srgbClr val="000000"/>
                </a:solidFill>
                <a:latin typeface="Segoe UI Variable Text Semibold" pitchFamily="2" charset="0"/>
              </a:rPr>
              <a:t>Genetic Algorithm</a:t>
            </a:r>
          </a:p>
          <a:p>
            <a:pPr marL="512064" indent="-457200" algn="l">
              <a:buAutoNum type="arabicPeriod"/>
              <a:defRPr/>
            </a:pPr>
            <a:r>
              <a:rPr lang="en-US" sz="3200" b="1" dirty="0">
                <a:solidFill>
                  <a:srgbClr val="000000"/>
                </a:solidFill>
                <a:latin typeface="Segoe UI Variable Text Semibold" pitchFamily="2" charset="0"/>
              </a:rPr>
              <a:t>Tabu Search</a:t>
            </a:r>
          </a:p>
          <a:p>
            <a:pPr marL="512064" indent="-457200" algn="l">
              <a:buAutoNum type="arabicPeriod"/>
              <a:defRPr/>
            </a:pPr>
            <a:r>
              <a:rPr lang="en-US" sz="3200" b="1" dirty="0">
                <a:solidFill>
                  <a:srgbClr val="000000"/>
                </a:solidFill>
                <a:latin typeface="Segoe UI Variable Text Semibold" pitchFamily="2" charset="0"/>
              </a:rPr>
              <a:t>Ant Colony Optimization</a:t>
            </a:r>
          </a:p>
          <a:p>
            <a:pPr marL="512064" indent="-457200" algn="l">
              <a:buAutoNum type="arabicPeriod"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  <a:p>
            <a:pPr marL="54864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99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 flipH="1">
            <a:off x="2799115" y="2756250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3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0.12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4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0.12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6228718" y="4333530"/>
            <a:ext cx="413928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</a:t>
            </a:r>
          </a:p>
          <a:p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&lt;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0.2 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1557CCB-3C07-E3E0-7D1B-F19B4718C5FB}"/>
              </a:ext>
            </a:extLst>
          </p:cNvPr>
          <p:cNvSpPr/>
          <p:nvPr/>
        </p:nvSpPr>
        <p:spPr>
          <a:xfrm flipH="1">
            <a:off x="2799115" y="2756250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3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6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6" y="3282178"/>
            <a:ext cx="1" cy="816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1" y="4098778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8" cy="26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We generated a random number 0.12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5430974" y="2716385"/>
            <a:ext cx="4940194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</a:t>
            </a:r>
          </a:p>
          <a:p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&lt;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0.2 ! So choose a random color among t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he available ones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18D46E-E02B-690F-8811-E0E0C391BE9A}"/>
              </a:ext>
            </a:extLst>
          </p:cNvPr>
          <p:cNvGrpSpPr/>
          <p:nvPr/>
        </p:nvGrpSpPr>
        <p:grpSpPr>
          <a:xfrm rot="5400000">
            <a:off x="6658226" y="3892266"/>
            <a:ext cx="549732" cy="2640303"/>
            <a:chOff x="8397348" y="1875174"/>
            <a:chExt cx="549732" cy="26403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F8ED4E-09A2-2938-F8C9-5C4C14754D68}"/>
                </a:ext>
              </a:extLst>
            </p:cNvPr>
            <p:cNvSpPr/>
            <p:nvPr/>
          </p:nvSpPr>
          <p:spPr>
            <a:xfrm>
              <a:off x="8397349" y="1875174"/>
              <a:ext cx="549729" cy="549729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55B8F1-A414-E2C7-598D-76223F72C34C}"/>
                </a:ext>
              </a:extLst>
            </p:cNvPr>
            <p:cNvSpPr/>
            <p:nvPr/>
          </p:nvSpPr>
          <p:spPr>
            <a:xfrm>
              <a:off x="8397350" y="2572108"/>
              <a:ext cx="549729" cy="54972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222D90-6758-FF45-5EDC-0EBA717B3CB1}"/>
                </a:ext>
              </a:extLst>
            </p:cNvPr>
            <p:cNvSpPr/>
            <p:nvPr/>
          </p:nvSpPr>
          <p:spPr>
            <a:xfrm>
              <a:off x="8397351" y="3269042"/>
              <a:ext cx="549729" cy="549729"/>
            </a:xfrm>
            <a:prstGeom prst="ellipse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2D4C57-0B61-FE27-181F-DD58D3C6B010}"/>
                </a:ext>
              </a:extLst>
            </p:cNvPr>
            <p:cNvSpPr/>
            <p:nvPr/>
          </p:nvSpPr>
          <p:spPr>
            <a:xfrm>
              <a:off x="8397348" y="3965748"/>
              <a:ext cx="549729" cy="54972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98A0FDAC-1569-D9DE-7E23-D7DE65990D64}"/>
              </a:ext>
            </a:extLst>
          </p:cNvPr>
          <p:cNvSpPr/>
          <p:nvPr/>
        </p:nvSpPr>
        <p:spPr>
          <a:xfrm flipH="1">
            <a:off x="2799115" y="2756250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3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1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C1555-1A7A-2652-1AC0-29D2031439B5}"/>
              </a:ext>
            </a:extLst>
          </p:cNvPr>
          <p:cNvSpPr/>
          <p:nvPr/>
        </p:nvSpPr>
        <p:spPr>
          <a:xfrm>
            <a:off x="6504402" y="1829612"/>
            <a:ext cx="3798623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  Random color chosen		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15E6-55FC-74CF-DECF-B383B4FC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67" y="1639167"/>
            <a:ext cx="1428170" cy="14281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03AF0-04D7-28D6-BF75-76605EE01037}"/>
              </a:ext>
            </a:extLst>
          </p:cNvPr>
          <p:cNvSpPr/>
          <p:nvPr/>
        </p:nvSpPr>
        <p:spPr>
          <a:xfrm rot="5400000">
            <a:off x="9534822" y="2138244"/>
            <a:ext cx="549729" cy="549729"/>
          </a:xfrm>
          <a:prstGeom prst="ellipse">
            <a:avLst/>
          </a:prstGeom>
          <a:solidFill>
            <a:srgbClr val="FFD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604389D-E293-38F8-9AE2-2AA0A82B1A51}"/>
              </a:ext>
            </a:extLst>
          </p:cNvPr>
          <p:cNvSpPr/>
          <p:nvPr/>
        </p:nvSpPr>
        <p:spPr>
          <a:xfrm flipH="1">
            <a:off x="2799115" y="2756250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3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97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6" y="3282178"/>
            <a:ext cx="1" cy="7901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1" y="4072354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>
            <a:off x="2606003" y="4347219"/>
            <a:ext cx="208989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C1555-1A7A-2652-1AC0-29D2031439B5}"/>
              </a:ext>
            </a:extLst>
          </p:cNvPr>
          <p:cNvSpPr/>
          <p:nvPr/>
        </p:nvSpPr>
        <p:spPr>
          <a:xfrm>
            <a:off x="6504402" y="1829612"/>
            <a:ext cx="3798623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  Random color chosen		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15E6-55FC-74CF-DECF-B383B4FC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67" y="1639167"/>
            <a:ext cx="1428170" cy="14281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03AF0-04D7-28D6-BF75-76605EE01037}"/>
              </a:ext>
            </a:extLst>
          </p:cNvPr>
          <p:cNvSpPr/>
          <p:nvPr/>
        </p:nvSpPr>
        <p:spPr>
          <a:xfrm rot="5400000">
            <a:off x="9534822" y="2138244"/>
            <a:ext cx="549729" cy="549729"/>
          </a:xfrm>
          <a:prstGeom prst="ellipse">
            <a:avLst/>
          </a:prstGeom>
          <a:solidFill>
            <a:srgbClr val="FFD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03AA5-DBAD-274B-4101-4969F97AE20D}"/>
              </a:ext>
            </a:extLst>
          </p:cNvPr>
          <p:cNvSpPr/>
          <p:nvPr/>
        </p:nvSpPr>
        <p:spPr>
          <a:xfrm>
            <a:off x="5941658" y="3270202"/>
            <a:ext cx="436136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Swap the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current (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= 0) node’s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color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color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with this color!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92C28A-3E0E-5F4A-7128-0780C9F4E55A}"/>
              </a:ext>
            </a:extLst>
          </p:cNvPr>
          <p:cNvSpPr/>
          <p:nvPr/>
        </p:nvSpPr>
        <p:spPr>
          <a:xfrm flipH="1">
            <a:off x="2799115" y="2756250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3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1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7" y="3282178"/>
            <a:ext cx="0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2" y="4084330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9" cy="119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C1555-1A7A-2652-1AC0-29D2031439B5}"/>
              </a:ext>
            </a:extLst>
          </p:cNvPr>
          <p:cNvSpPr/>
          <p:nvPr/>
        </p:nvSpPr>
        <p:spPr>
          <a:xfrm>
            <a:off x="6504402" y="1829612"/>
            <a:ext cx="3798623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  Random color chosen		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15E6-55FC-74CF-DECF-B383B4FC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67" y="1639167"/>
            <a:ext cx="1428170" cy="14281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03AF0-04D7-28D6-BF75-76605EE01037}"/>
              </a:ext>
            </a:extLst>
          </p:cNvPr>
          <p:cNvSpPr/>
          <p:nvPr/>
        </p:nvSpPr>
        <p:spPr>
          <a:xfrm rot="5400000">
            <a:off x="9534822" y="2138244"/>
            <a:ext cx="549729" cy="549729"/>
          </a:xfrm>
          <a:prstGeom prst="ellipse">
            <a:avLst/>
          </a:prstGeom>
          <a:solidFill>
            <a:srgbClr val="FFD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03AA5-DBAD-274B-4101-4969F97AE20D}"/>
              </a:ext>
            </a:extLst>
          </p:cNvPr>
          <p:cNvSpPr/>
          <p:nvPr/>
        </p:nvSpPr>
        <p:spPr>
          <a:xfrm>
            <a:off x="5941658" y="3270202"/>
            <a:ext cx="436136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Swap the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current (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= 0) node’s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color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color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with this color!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13287A-A2DB-13AE-7FE1-59FA285CC152}"/>
              </a:ext>
            </a:extLst>
          </p:cNvPr>
          <p:cNvSpPr/>
          <p:nvPr/>
        </p:nvSpPr>
        <p:spPr>
          <a:xfrm flipH="1">
            <a:off x="2799115" y="2756250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3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6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7" y="3282178"/>
            <a:ext cx="0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2" y="4084330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FFD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9" cy="119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03AA5-DBAD-274B-4101-4969F97AE20D}"/>
              </a:ext>
            </a:extLst>
          </p:cNvPr>
          <p:cNvSpPr/>
          <p:nvPr/>
        </p:nvSpPr>
        <p:spPr>
          <a:xfrm>
            <a:off x="5941658" y="1446779"/>
            <a:ext cx="436136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We move to the next node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0ED5BBC-8E8F-77E2-69FB-5ACB907A0EBC}"/>
              </a:ext>
            </a:extLst>
          </p:cNvPr>
          <p:cNvSpPr/>
          <p:nvPr/>
        </p:nvSpPr>
        <p:spPr>
          <a:xfrm flipH="1">
            <a:off x="2799115" y="2756250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3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4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0C7826E-A2EF-FFCC-5128-A8C416EB3896}"/>
              </a:ext>
            </a:extLst>
          </p:cNvPr>
          <p:cNvSpPr/>
          <p:nvPr/>
        </p:nvSpPr>
        <p:spPr>
          <a:xfrm rot="19800000" flipH="1">
            <a:off x="2635957" y="3480119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4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0.12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3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Generate a random number between 0 &amp; 1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78AD59-EFA4-F9F1-D8D1-99DCE3257423}"/>
              </a:ext>
            </a:extLst>
          </p:cNvPr>
          <p:cNvSpPr/>
          <p:nvPr/>
        </p:nvSpPr>
        <p:spPr>
          <a:xfrm>
            <a:off x="6576472" y="2905360"/>
            <a:ext cx="3794695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Number generated = 0.12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76286-757F-07E4-D1CD-2DF073B2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09" y="2714915"/>
            <a:ext cx="1428170" cy="1428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6228718" y="4333530"/>
            <a:ext cx="413928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</a:t>
            </a:r>
          </a:p>
          <a:p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&lt;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0.2 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0F8255A-EDAA-2F57-0F5A-FFD19B8FDF27}"/>
              </a:ext>
            </a:extLst>
          </p:cNvPr>
          <p:cNvSpPr/>
          <p:nvPr/>
        </p:nvSpPr>
        <p:spPr>
          <a:xfrm rot="19800000" flipH="1">
            <a:off x="2635957" y="3480119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4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1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6" y="3282178"/>
            <a:ext cx="1" cy="816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1" y="4098778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FFD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8" cy="26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37B75C-DA9D-AA9D-7C08-F4D53C8E4B7D}"/>
              </a:ext>
            </a:extLst>
          </p:cNvPr>
          <p:cNvSpPr/>
          <p:nvPr/>
        </p:nvSpPr>
        <p:spPr>
          <a:xfrm>
            <a:off x="5360565" y="1444530"/>
            <a:ext cx="515922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We generated a random number 0.12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1E06DD-9098-56A4-6B51-6EF2A5CA1B1E}"/>
              </a:ext>
            </a:extLst>
          </p:cNvPr>
          <p:cNvSpPr/>
          <p:nvPr/>
        </p:nvSpPr>
        <p:spPr>
          <a:xfrm>
            <a:off x="5430974" y="2716385"/>
            <a:ext cx="4940194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Number generated</a:t>
            </a:r>
          </a:p>
          <a:p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&lt;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0.2 ! So choose a random color among t</a:t>
            </a:r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he available ones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18D46E-E02B-690F-8811-E0E0C391BE9A}"/>
              </a:ext>
            </a:extLst>
          </p:cNvPr>
          <p:cNvGrpSpPr/>
          <p:nvPr/>
        </p:nvGrpSpPr>
        <p:grpSpPr>
          <a:xfrm rot="5400000">
            <a:off x="6658226" y="3892266"/>
            <a:ext cx="549732" cy="2640303"/>
            <a:chOff x="8397348" y="1875174"/>
            <a:chExt cx="549732" cy="26403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F8ED4E-09A2-2938-F8C9-5C4C14754D68}"/>
                </a:ext>
              </a:extLst>
            </p:cNvPr>
            <p:cNvSpPr/>
            <p:nvPr/>
          </p:nvSpPr>
          <p:spPr>
            <a:xfrm>
              <a:off x="8397349" y="1875174"/>
              <a:ext cx="549729" cy="549729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55B8F1-A414-E2C7-598D-76223F72C34C}"/>
                </a:ext>
              </a:extLst>
            </p:cNvPr>
            <p:cNvSpPr/>
            <p:nvPr/>
          </p:nvSpPr>
          <p:spPr>
            <a:xfrm>
              <a:off x="8397350" y="2572108"/>
              <a:ext cx="549729" cy="54972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D222D90-6758-FF45-5EDC-0EBA717B3CB1}"/>
                </a:ext>
              </a:extLst>
            </p:cNvPr>
            <p:cNvSpPr/>
            <p:nvPr/>
          </p:nvSpPr>
          <p:spPr>
            <a:xfrm>
              <a:off x="8397351" y="3269042"/>
              <a:ext cx="549729" cy="549729"/>
            </a:xfrm>
            <a:prstGeom prst="ellipse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2D4C57-0B61-FE27-181F-DD58D3C6B010}"/>
                </a:ext>
              </a:extLst>
            </p:cNvPr>
            <p:cNvSpPr/>
            <p:nvPr/>
          </p:nvSpPr>
          <p:spPr>
            <a:xfrm>
              <a:off x="8397348" y="3965748"/>
              <a:ext cx="549729" cy="54972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A523EF5E-FB98-79C3-59A5-24D5B0604569}"/>
              </a:ext>
            </a:extLst>
          </p:cNvPr>
          <p:cNvSpPr/>
          <p:nvPr/>
        </p:nvSpPr>
        <p:spPr>
          <a:xfrm rot="19800000" flipH="1">
            <a:off x="2635957" y="3480119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4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8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7824" y="1905878"/>
            <a:ext cx="3719384" cy="3046243"/>
          </a:xfrm>
        </p:spPr>
        <p:txBody>
          <a:bodyPr>
            <a:noAutofit/>
          </a:bodyPr>
          <a:lstStyle/>
          <a:p>
            <a:pPr algn="l"/>
            <a:r>
              <a:rPr lang="en-US" sz="5000" b="1" dirty="0">
                <a:latin typeface="Bahnschrift" panose="020B0502040204020203" pitchFamily="34" charset="0"/>
              </a:rPr>
              <a:t>GENETIC GRAPH COLOURING ALGORITHM</a:t>
            </a:r>
          </a:p>
        </p:txBody>
      </p:sp>
    </p:spTree>
    <p:extLst>
      <p:ext uri="{BB962C8B-B14F-4D97-AF65-F5344CB8AC3E}">
        <p14:creationId xmlns:p14="http://schemas.microsoft.com/office/powerpoint/2010/main" val="3153735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9B6E30-5CD0-CD66-AFAE-FAF84C2110F0}"/>
              </a:ext>
            </a:extLst>
          </p:cNvPr>
          <p:cNvGrpSpPr/>
          <p:nvPr/>
        </p:nvGrpSpPr>
        <p:grpSpPr>
          <a:xfrm>
            <a:off x="2056274" y="1708275"/>
            <a:ext cx="3189357" cy="2940232"/>
            <a:chOff x="756522" y="1312593"/>
            <a:chExt cx="3189357" cy="294023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F73587-E767-6B92-8224-AB9D5D43C191}"/>
                </a:ext>
              </a:extLst>
            </p:cNvPr>
            <p:cNvCxnSpPr>
              <a:cxnSpLocks/>
              <a:stCxn id="33" idx="0"/>
              <a:endCxn id="32" idx="4"/>
            </p:cNvCxnSpPr>
            <p:nvPr/>
          </p:nvCxnSpPr>
          <p:spPr>
            <a:xfrm flipV="1">
              <a:off x="3671014" y="2886496"/>
              <a:ext cx="1" cy="8166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EF3384-D1E8-B12A-13DA-CDBF2DDD5880}"/>
                </a:ext>
              </a:extLst>
            </p:cNvPr>
            <p:cNvGrpSpPr/>
            <p:nvPr/>
          </p:nvGrpSpPr>
          <p:grpSpPr>
            <a:xfrm>
              <a:off x="756522" y="1312593"/>
              <a:ext cx="3189357" cy="2940232"/>
              <a:chOff x="756522" y="1312593"/>
              <a:chExt cx="3189357" cy="294023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85827C-12BA-2D55-50DB-3A5F11F69690}"/>
                  </a:ext>
                </a:extLst>
              </p:cNvPr>
              <p:cNvSpPr/>
              <p:nvPr/>
            </p:nvSpPr>
            <p:spPr>
              <a:xfrm>
                <a:off x="3396150" y="2336767"/>
                <a:ext cx="549729" cy="54972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8142C3-54C3-384B-8B1D-256BA325A22A}"/>
                  </a:ext>
                </a:extLst>
              </p:cNvPr>
              <p:cNvSpPr/>
              <p:nvPr/>
            </p:nvSpPr>
            <p:spPr>
              <a:xfrm>
                <a:off x="3396149" y="3703096"/>
                <a:ext cx="549729" cy="549729"/>
              </a:xfrm>
              <a:prstGeom prst="ellipse">
                <a:avLst/>
              </a:prstGeom>
              <a:solidFill>
                <a:srgbClr val="C55A11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50286CD-F208-1146-40B8-8D51ADAC974F}"/>
                  </a:ext>
                </a:extLst>
              </p:cNvPr>
              <p:cNvSpPr/>
              <p:nvPr/>
            </p:nvSpPr>
            <p:spPr>
              <a:xfrm>
                <a:off x="1990187" y="1312593"/>
                <a:ext cx="549729" cy="549729"/>
              </a:xfrm>
              <a:prstGeom prst="ellipse">
                <a:avLst/>
              </a:prstGeom>
              <a:solidFill>
                <a:srgbClr val="4472C4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DF6FFAD-6F13-FDBE-0CF9-B0BB5C253155}"/>
                  </a:ext>
                </a:extLst>
              </p:cNvPr>
              <p:cNvSpPr/>
              <p:nvPr/>
            </p:nvSpPr>
            <p:spPr>
              <a:xfrm>
                <a:off x="770721" y="2324791"/>
                <a:ext cx="549729" cy="549729"/>
              </a:xfrm>
              <a:prstGeom prst="ellipse">
                <a:avLst/>
              </a:prstGeom>
              <a:solidFill>
                <a:srgbClr val="FFD96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38B76B9-73C8-875A-D223-AF868B6E316B}"/>
                  </a:ext>
                </a:extLst>
              </p:cNvPr>
              <p:cNvSpPr/>
              <p:nvPr/>
            </p:nvSpPr>
            <p:spPr>
              <a:xfrm>
                <a:off x="756522" y="3676672"/>
                <a:ext cx="549729" cy="54972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C0F541-B45F-0235-056A-F47231BC1973}"/>
                  </a:ext>
                </a:extLst>
              </p:cNvPr>
              <p:cNvCxnSpPr>
                <a:stCxn id="35" idx="0"/>
                <a:endCxn id="34" idx="2"/>
              </p:cNvCxnSpPr>
              <p:nvPr/>
            </p:nvCxnSpPr>
            <p:spPr>
              <a:xfrm flipV="1">
                <a:off x="1045586" y="1587458"/>
                <a:ext cx="944601" cy="7373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04C5A5C-00FC-91FB-07E9-FFB271FBC63D}"/>
                  </a:ext>
                </a:extLst>
              </p:cNvPr>
              <p:cNvCxnSpPr>
                <a:cxnSpLocks/>
                <a:stCxn id="32" idx="0"/>
                <a:endCxn id="34" idx="6"/>
              </p:cNvCxnSpPr>
              <p:nvPr/>
            </p:nvCxnSpPr>
            <p:spPr>
              <a:xfrm flipH="1" flipV="1">
                <a:off x="2539916" y="1587458"/>
                <a:ext cx="1131099" cy="74930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16DC833-2041-03AF-62C2-D1E186A42B72}"/>
                  </a:ext>
                </a:extLst>
              </p:cNvPr>
              <p:cNvCxnSpPr>
                <a:cxnSpLocks/>
                <a:stCxn id="36" idx="0"/>
                <a:endCxn id="35" idx="4"/>
              </p:cNvCxnSpPr>
              <p:nvPr/>
            </p:nvCxnSpPr>
            <p:spPr>
              <a:xfrm flipV="1">
                <a:off x="1031387" y="2874520"/>
                <a:ext cx="14199" cy="80215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6761157-BD4A-B9A2-E58A-F86F908D2B14}"/>
                  </a:ext>
                </a:extLst>
              </p:cNvPr>
              <p:cNvCxnSpPr>
                <a:cxnSpLocks/>
                <a:stCxn id="33" idx="2"/>
                <a:endCxn id="36" idx="6"/>
              </p:cNvCxnSpPr>
              <p:nvPr/>
            </p:nvCxnSpPr>
            <p:spPr>
              <a:xfrm flipH="1" flipV="1">
                <a:off x="1306251" y="3951537"/>
                <a:ext cx="2089898" cy="264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C1555-1A7A-2652-1AC0-29D2031439B5}"/>
              </a:ext>
            </a:extLst>
          </p:cNvPr>
          <p:cNvSpPr/>
          <p:nvPr/>
        </p:nvSpPr>
        <p:spPr>
          <a:xfrm>
            <a:off x="6504402" y="1829612"/>
            <a:ext cx="3798623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  Random color chosen		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15E6-55FC-74CF-DECF-B383B4FC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67" y="1639167"/>
            <a:ext cx="1428170" cy="14281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03AF0-04D7-28D6-BF75-76605EE01037}"/>
              </a:ext>
            </a:extLst>
          </p:cNvPr>
          <p:cNvSpPr/>
          <p:nvPr/>
        </p:nvSpPr>
        <p:spPr>
          <a:xfrm rot="5400000">
            <a:off x="9534822" y="2138244"/>
            <a:ext cx="549729" cy="549729"/>
          </a:xfrm>
          <a:prstGeom prst="ellipse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5DC4A02-7854-8B35-57A9-EC332273DFAE}"/>
              </a:ext>
            </a:extLst>
          </p:cNvPr>
          <p:cNvSpPr/>
          <p:nvPr/>
        </p:nvSpPr>
        <p:spPr>
          <a:xfrm rot="19800000" flipH="1">
            <a:off x="2635957" y="3480119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4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8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6" y="3282178"/>
            <a:ext cx="1" cy="816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1" y="4098778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FFD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8" cy="264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C1555-1A7A-2652-1AC0-29D2031439B5}"/>
              </a:ext>
            </a:extLst>
          </p:cNvPr>
          <p:cNvSpPr/>
          <p:nvPr/>
        </p:nvSpPr>
        <p:spPr>
          <a:xfrm>
            <a:off x="6504402" y="1829612"/>
            <a:ext cx="3798623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  Random color chosen		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15E6-55FC-74CF-DECF-B383B4FC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67" y="1639167"/>
            <a:ext cx="1428170" cy="14281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03AF0-04D7-28D6-BF75-76605EE01037}"/>
              </a:ext>
            </a:extLst>
          </p:cNvPr>
          <p:cNvSpPr/>
          <p:nvPr/>
        </p:nvSpPr>
        <p:spPr>
          <a:xfrm rot="5400000">
            <a:off x="9534822" y="2138244"/>
            <a:ext cx="549729" cy="549729"/>
          </a:xfrm>
          <a:prstGeom prst="ellipse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03AA5-DBAD-274B-4101-4969F97AE20D}"/>
              </a:ext>
            </a:extLst>
          </p:cNvPr>
          <p:cNvSpPr/>
          <p:nvPr/>
        </p:nvSpPr>
        <p:spPr>
          <a:xfrm>
            <a:off x="5941658" y="3270202"/>
            <a:ext cx="436136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Swap the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current (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= 0) node’s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color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color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with this color!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D32B151-046E-BFB2-653F-B80CF7503850}"/>
              </a:ext>
            </a:extLst>
          </p:cNvPr>
          <p:cNvSpPr/>
          <p:nvPr/>
        </p:nvSpPr>
        <p:spPr>
          <a:xfrm rot="19800000" flipH="1">
            <a:off x="2635957" y="3480119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4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19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7" y="3282178"/>
            <a:ext cx="0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2" y="4084330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FFD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9" cy="119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C1555-1A7A-2652-1AC0-29D2031439B5}"/>
              </a:ext>
            </a:extLst>
          </p:cNvPr>
          <p:cNvSpPr/>
          <p:nvPr/>
        </p:nvSpPr>
        <p:spPr>
          <a:xfrm>
            <a:off x="6504402" y="1829612"/>
            <a:ext cx="3798623" cy="1166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Univers Condensed Light" panose="020B0306020202040204" pitchFamily="34" charset="0"/>
              </a:rPr>
              <a:t>  Random color chosen		</a:t>
            </a:r>
            <a:endParaRPr lang="en-IN" sz="2400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D15E6-55FC-74CF-DECF-B383B4FC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67" y="1639167"/>
            <a:ext cx="1428170" cy="142817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03AF0-04D7-28D6-BF75-76605EE01037}"/>
              </a:ext>
            </a:extLst>
          </p:cNvPr>
          <p:cNvSpPr/>
          <p:nvPr/>
        </p:nvSpPr>
        <p:spPr>
          <a:xfrm rot="5400000">
            <a:off x="9534822" y="2138244"/>
            <a:ext cx="549729" cy="549729"/>
          </a:xfrm>
          <a:prstGeom prst="ellipse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03AA5-DBAD-274B-4101-4969F97AE20D}"/>
              </a:ext>
            </a:extLst>
          </p:cNvPr>
          <p:cNvSpPr/>
          <p:nvPr/>
        </p:nvSpPr>
        <p:spPr>
          <a:xfrm>
            <a:off x="5941658" y="3270202"/>
            <a:ext cx="4361365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Swap the 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current (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A9D18E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= 0) node’s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color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color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 with this color!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2979881-EB75-DEB9-6B96-45B9CDB2651F}"/>
              </a:ext>
            </a:extLst>
          </p:cNvPr>
          <p:cNvSpPr/>
          <p:nvPr/>
        </p:nvSpPr>
        <p:spPr>
          <a:xfrm rot="19800000" flipH="1">
            <a:off x="2635957" y="3480119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4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DA945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820832" y="1639167"/>
            <a:ext cx="895872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616637" y="1278337"/>
            <a:ext cx="895872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616637" y="313615"/>
            <a:ext cx="2414831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Univers Condensed Light"/>
              </a:rPr>
              <a:t>MUTATION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F73587-E767-6B92-8224-AB9D5D43C191}"/>
              </a:ext>
            </a:extLst>
          </p:cNvPr>
          <p:cNvCxnSpPr>
            <a:cxnSpLocks/>
            <a:stCxn id="33" idx="0"/>
            <a:endCxn id="32" idx="4"/>
          </p:cNvCxnSpPr>
          <p:nvPr/>
        </p:nvCxnSpPr>
        <p:spPr>
          <a:xfrm flipV="1">
            <a:off x="4970767" y="3282178"/>
            <a:ext cx="0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85827C-12BA-2D55-50DB-3A5F11F69690}"/>
              </a:ext>
            </a:extLst>
          </p:cNvPr>
          <p:cNvSpPr/>
          <p:nvPr/>
        </p:nvSpPr>
        <p:spPr>
          <a:xfrm>
            <a:off x="4695902" y="2732449"/>
            <a:ext cx="549729" cy="549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8142C3-54C3-384B-8B1D-256BA325A22A}"/>
              </a:ext>
            </a:extLst>
          </p:cNvPr>
          <p:cNvSpPr/>
          <p:nvPr/>
        </p:nvSpPr>
        <p:spPr>
          <a:xfrm>
            <a:off x="4695902" y="4084330"/>
            <a:ext cx="549729" cy="549729"/>
          </a:xfrm>
          <a:prstGeom prst="ellipse">
            <a:avLst/>
          </a:prstGeom>
          <a:solidFill>
            <a:srgbClr val="C55A1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0286CD-F208-1146-40B8-8D51ADAC974F}"/>
              </a:ext>
            </a:extLst>
          </p:cNvPr>
          <p:cNvSpPr/>
          <p:nvPr/>
        </p:nvSpPr>
        <p:spPr>
          <a:xfrm>
            <a:off x="3289939" y="1708275"/>
            <a:ext cx="549729" cy="549729"/>
          </a:xfrm>
          <a:prstGeom prst="ellipse">
            <a:avLst/>
          </a:prstGeom>
          <a:solidFill>
            <a:srgbClr val="4472C4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F6FFAD-6F13-FDBE-0CF9-B0BB5C253155}"/>
              </a:ext>
            </a:extLst>
          </p:cNvPr>
          <p:cNvSpPr/>
          <p:nvPr/>
        </p:nvSpPr>
        <p:spPr>
          <a:xfrm>
            <a:off x="2070473" y="2720473"/>
            <a:ext cx="549729" cy="549729"/>
          </a:xfrm>
          <a:prstGeom prst="ellipse">
            <a:avLst/>
          </a:prstGeom>
          <a:solidFill>
            <a:srgbClr val="FFD96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8B76B9-73C8-875A-D223-AF868B6E316B}"/>
              </a:ext>
            </a:extLst>
          </p:cNvPr>
          <p:cNvSpPr/>
          <p:nvPr/>
        </p:nvSpPr>
        <p:spPr>
          <a:xfrm>
            <a:off x="2056274" y="4072354"/>
            <a:ext cx="549729" cy="549729"/>
          </a:xfrm>
          <a:prstGeom prst="ellipse">
            <a:avLst/>
          </a:prstGeom>
          <a:solidFill>
            <a:srgbClr val="6DA945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C0F541-B45F-0235-056A-F47231BC1973}"/>
              </a:ext>
            </a:extLst>
          </p:cNvPr>
          <p:cNvCxnSpPr>
            <a:stCxn id="35" idx="0"/>
            <a:endCxn id="34" idx="2"/>
          </p:cNvCxnSpPr>
          <p:nvPr/>
        </p:nvCxnSpPr>
        <p:spPr>
          <a:xfrm flipV="1">
            <a:off x="2345338" y="1983140"/>
            <a:ext cx="944601" cy="73733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4C5A5C-00FC-91FB-07E9-FFB271FBC63D}"/>
              </a:ext>
            </a:extLst>
          </p:cNvPr>
          <p:cNvCxnSpPr>
            <a:cxnSpLocks/>
            <a:stCxn id="32" idx="0"/>
            <a:endCxn id="34" idx="6"/>
          </p:cNvCxnSpPr>
          <p:nvPr/>
        </p:nvCxnSpPr>
        <p:spPr>
          <a:xfrm flipH="1" flipV="1">
            <a:off x="3839668" y="1983140"/>
            <a:ext cx="1131099" cy="74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6DC833-2041-03AF-62C2-D1E186A42B72}"/>
              </a:ext>
            </a:extLst>
          </p:cNvPr>
          <p:cNvCxnSpPr>
            <a:cxnSpLocks/>
            <a:stCxn id="36" idx="0"/>
            <a:endCxn id="35" idx="4"/>
          </p:cNvCxnSpPr>
          <p:nvPr/>
        </p:nvCxnSpPr>
        <p:spPr>
          <a:xfrm flipV="1">
            <a:off x="2331139" y="3270202"/>
            <a:ext cx="14199" cy="8021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1157-BD4A-B9A2-E58A-F86F908D2B14}"/>
              </a:ext>
            </a:extLst>
          </p:cNvPr>
          <p:cNvCxnSpPr>
            <a:cxnSpLocks/>
            <a:stCxn id="33" idx="2"/>
            <a:endCxn id="36" idx="6"/>
          </p:cNvCxnSpPr>
          <p:nvPr/>
        </p:nvCxnSpPr>
        <p:spPr>
          <a:xfrm flipH="1" flipV="1">
            <a:off x="2606003" y="4347219"/>
            <a:ext cx="2089899" cy="119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49C6BB90-E209-CCF3-0BC6-C01042D4DD3E}"/>
              </a:ext>
            </a:extLst>
          </p:cNvPr>
          <p:cNvSpPr/>
          <p:nvPr/>
        </p:nvSpPr>
        <p:spPr>
          <a:xfrm>
            <a:off x="7714126" y="698504"/>
            <a:ext cx="3065432" cy="41448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3F332C7A-9D64-A2F9-1F42-D0BB4DDA43A0}"/>
              </a:ext>
            </a:extLst>
          </p:cNvPr>
          <p:cNvSpPr/>
          <p:nvPr/>
        </p:nvSpPr>
        <p:spPr>
          <a:xfrm>
            <a:off x="7509931" y="337674"/>
            <a:ext cx="3065432" cy="63093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MUTATION CONSTANT = 0.2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16F135A-0B72-7B19-03EE-1E89E18D5FA3}"/>
              </a:ext>
            </a:extLst>
          </p:cNvPr>
          <p:cNvSpPr/>
          <p:nvPr/>
        </p:nvSpPr>
        <p:spPr>
          <a:xfrm rot="19800000" flipH="1">
            <a:off x="2635957" y="3480119"/>
            <a:ext cx="1232353" cy="478173"/>
          </a:xfrm>
          <a:prstGeom prst="rightArrow">
            <a:avLst/>
          </a:prstGeom>
          <a:solidFill>
            <a:srgbClr val="F6BC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 = 4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6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4425473" y="2059714"/>
            <a:ext cx="7597732" cy="2674786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4220228" y="1707791"/>
            <a:ext cx="7597732" cy="2838449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0" y="2782192"/>
            <a:ext cx="4220228" cy="12298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Mutation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2002F-7BA0-C53D-A812-A2266DDDC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74" b="12165"/>
          <a:stretch/>
        </p:blipFill>
        <p:spPr>
          <a:xfrm>
            <a:off x="4220228" y="1707792"/>
            <a:ext cx="7597732" cy="28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08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b="1" dirty="0">
                <a:solidFill>
                  <a:srgbClr val="000000"/>
                </a:solidFill>
                <a:latin typeface="Univers Condensed Light"/>
              </a:rPr>
              <a:t>MUTATION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Univers Condensed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850382" y="13187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6212592" y="13187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603197" y="13187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9821987" y="13187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4399855" y="1318702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8009250" y="1318701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</p:spTree>
    <p:extLst>
      <p:ext uri="{BB962C8B-B14F-4D97-AF65-F5344CB8AC3E}">
        <p14:creationId xmlns:p14="http://schemas.microsoft.com/office/powerpoint/2010/main" val="275318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b="1" dirty="0">
                <a:solidFill>
                  <a:srgbClr val="000000"/>
                </a:solidFill>
                <a:latin typeface="Univers Condensed Light"/>
              </a:rPr>
              <a:t>MUTATION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Univers Condensed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850382" y="13187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6212592" y="13187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603197" y="13187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9821987" y="1318703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4399855" y="1318702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8009250" y="1318701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FE307B-6DF8-B53E-4BB6-48A3436498EC}"/>
              </a:ext>
            </a:extLst>
          </p:cNvPr>
          <p:cNvSpPr/>
          <p:nvPr/>
        </p:nvSpPr>
        <p:spPr>
          <a:xfrm>
            <a:off x="850381" y="3141295"/>
            <a:ext cx="10570275" cy="15986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Mutation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5421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b="1" dirty="0">
                <a:solidFill>
                  <a:srgbClr val="000000"/>
                </a:solidFill>
                <a:latin typeface="Univers Condensed Light"/>
              </a:rPr>
              <a:t>MUTATION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Univers Condensed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850382" y="3141295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6212592" y="3141297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603197" y="3141297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9821987" y="3141295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4399855" y="3141296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8009250" y="3141295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23D1E-33BA-668D-3E7C-E2B03833213B}"/>
              </a:ext>
            </a:extLst>
          </p:cNvPr>
          <p:cNvSpPr/>
          <p:nvPr/>
        </p:nvSpPr>
        <p:spPr>
          <a:xfrm>
            <a:off x="850381" y="3141295"/>
            <a:ext cx="10570275" cy="15986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Mutation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15889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b="1" dirty="0">
                <a:solidFill>
                  <a:srgbClr val="000000"/>
                </a:solidFill>
                <a:latin typeface="Univers Condensed Light"/>
              </a:rPr>
              <a:t>MUTATION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Univers Condensed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850382" y="1089338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6212592" y="1089340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603197" y="1089340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9821987" y="1089338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4399855" y="1089339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8009250" y="1089338"/>
            <a:ext cx="1598669" cy="159866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23D1E-33BA-668D-3E7C-E2B03833213B}"/>
              </a:ext>
            </a:extLst>
          </p:cNvPr>
          <p:cNvSpPr/>
          <p:nvPr/>
        </p:nvSpPr>
        <p:spPr>
          <a:xfrm>
            <a:off x="850381" y="1089338"/>
            <a:ext cx="10570275" cy="15986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Mutation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27402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b="1" dirty="0">
                <a:solidFill>
                  <a:srgbClr val="000000"/>
                </a:solidFill>
                <a:latin typeface="Univers Condensed Light"/>
              </a:rPr>
              <a:t>MUTATION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Univers Condensed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850382" y="1089338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6212592" y="1089340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603197" y="1089340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</a:t>
            </a:r>
            <a:endParaRPr lang="en-US" dirty="0"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9821987" y="1089338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4399855" y="1089339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8009250" y="1089338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23D1E-33BA-668D-3E7C-E2B03833213B}"/>
              </a:ext>
            </a:extLst>
          </p:cNvPr>
          <p:cNvSpPr/>
          <p:nvPr/>
        </p:nvSpPr>
        <p:spPr>
          <a:xfrm>
            <a:off x="850381" y="1089338"/>
            <a:ext cx="10570275" cy="15986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Mutation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66968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1" y="2101873"/>
            <a:ext cx="3977278" cy="2654254"/>
          </a:xfrm>
        </p:spPr>
        <p:txBody>
          <a:bodyPr anchor="b">
            <a:noAutofit/>
          </a:bodyPr>
          <a:lstStyle/>
          <a:p>
            <a:pPr algn="l"/>
            <a:r>
              <a:rPr lang="en-US" sz="6500" b="1" dirty="0"/>
              <a:t>What is Genetic Algorithm?</a:t>
            </a:r>
            <a:endParaRPr lang="en-US" sz="6500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218300" y="10"/>
            <a:ext cx="7973699" cy="6857990"/>
          </a:xfrm>
          <a:prstGeom prst="rect">
            <a:avLst/>
          </a:prstGeom>
        </p:spPr>
      </p:pic>
      <p:pic>
        <p:nvPicPr>
          <p:cNvPr id="4" name="DM Project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B84F417-5609-871B-43E5-19A0BE973FC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74341" y="1264177"/>
            <a:ext cx="7697148" cy="43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76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9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600" b="1" dirty="0">
                <a:solidFill>
                  <a:srgbClr val="000000"/>
                </a:solidFill>
                <a:latin typeface="Univers Condensed Light"/>
              </a:rPr>
              <a:t>MUTATION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Univers Condensed Ligh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850382" y="3429000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6212592" y="3429002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603197" y="3429002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</a:t>
            </a:r>
            <a:endParaRPr lang="en-US" dirty="0">
              <a:latin typeface="Century Gothic" panose="020B0502020202020204" pitchFamily="34" charset="0"/>
            </a:endParaRP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9821987" y="3429000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4399855" y="3429001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8009250" y="3429000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323D1E-33BA-668D-3E7C-E2B03833213B}"/>
              </a:ext>
            </a:extLst>
          </p:cNvPr>
          <p:cNvSpPr/>
          <p:nvPr/>
        </p:nvSpPr>
        <p:spPr>
          <a:xfrm>
            <a:off x="850381" y="1089338"/>
            <a:ext cx="10570275" cy="15986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Mutation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404420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948306" y="1312594"/>
            <a:ext cx="6351615" cy="46687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744111" y="951282"/>
            <a:ext cx="6351615" cy="478588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2744111" y="197793"/>
            <a:ext cx="6351615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3200" b="1" dirty="0">
                <a:solidFill>
                  <a:srgbClr val="000000"/>
                </a:solidFill>
                <a:latin typeface="Univers Condensed Light"/>
              </a:rPr>
              <a:t>GENELIST AFTER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Univers Condensed Light"/>
              </a:rPr>
              <a:t>MUTATION!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2D6-9D8E-5322-7FE0-D0AD5263BC46}"/>
              </a:ext>
            </a:extLst>
          </p:cNvPr>
          <p:cNvSpPr/>
          <p:nvPr/>
        </p:nvSpPr>
        <p:spPr>
          <a:xfrm>
            <a:off x="2744111" y="951282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104C0-529D-E39B-0D18-7CEE29809512}"/>
              </a:ext>
            </a:extLst>
          </p:cNvPr>
          <p:cNvSpPr/>
          <p:nvPr/>
        </p:nvSpPr>
        <p:spPr>
          <a:xfrm>
            <a:off x="5898388" y="951281"/>
            <a:ext cx="1598669" cy="1598669"/>
          </a:xfrm>
          <a:prstGeom prst="rect">
            <a:avLst/>
          </a:prstGeom>
          <a:solidFill>
            <a:srgbClr val="8CC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4 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1D4EC7-BE14-3849-9CAB-C09FF818C717}"/>
              </a:ext>
            </a:extLst>
          </p:cNvPr>
          <p:cNvSpPr/>
          <p:nvPr/>
        </p:nvSpPr>
        <p:spPr>
          <a:xfrm>
            <a:off x="4342779" y="951280"/>
            <a:ext cx="1598669" cy="1598669"/>
          </a:xfrm>
          <a:prstGeom prst="rect">
            <a:avLst/>
          </a:prstGeom>
          <a:solidFill>
            <a:srgbClr val="6DA9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#2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2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B961-2D39-4D2B-6D3A-358493EF1D33}"/>
              </a:ext>
            </a:extLst>
          </p:cNvPr>
          <p:cNvSpPr/>
          <p:nvPr/>
        </p:nvSpPr>
        <p:spPr>
          <a:xfrm>
            <a:off x="4346492" y="2549944"/>
            <a:ext cx="1598669" cy="1598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#3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8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CDEA32-8DED-2F9C-DF67-B79B239DD9F6}"/>
              </a:ext>
            </a:extLst>
          </p:cNvPr>
          <p:cNvSpPr/>
          <p:nvPr/>
        </p:nvSpPr>
        <p:spPr>
          <a:xfrm>
            <a:off x="7493212" y="950630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#4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C3476-8FB9-784F-4286-41C0AB79099D}"/>
              </a:ext>
            </a:extLst>
          </p:cNvPr>
          <p:cNvSpPr/>
          <p:nvPr/>
        </p:nvSpPr>
        <p:spPr>
          <a:xfrm>
            <a:off x="2747824" y="2549944"/>
            <a:ext cx="1598669" cy="1598669"/>
          </a:xfrm>
          <a:prstGeom prst="rect">
            <a:avLst/>
          </a:prstGeom>
          <a:solidFill>
            <a:srgbClr val="B0D4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Fitness = 6</a:t>
            </a:r>
            <a:endParaRPr lang="en-IN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948973-5CBD-D904-4BC7-1C5D7952E4D4}"/>
              </a:ext>
            </a:extLst>
          </p:cNvPr>
          <p:cNvSpPr/>
          <p:nvPr/>
        </p:nvSpPr>
        <p:spPr>
          <a:xfrm>
            <a:off x="5941448" y="2550603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5DFFAF-A0BF-4061-F23A-32BF6E39172B}"/>
              </a:ext>
            </a:extLst>
          </p:cNvPr>
          <p:cNvSpPr/>
          <p:nvPr/>
        </p:nvSpPr>
        <p:spPr>
          <a:xfrm>
            <a:off x="7496924" y="2551907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11C7A-069D-7703-C839-C3F5DA4C4212}"/>
              </a:ext>
            </a:extLst>
          </p:cNvPr>
          <p:cNvSpPr/>
          <p:nvPr/>
        </p:nvSpPr>
        <p:spPr>
          <a:xfrm>
            <a:off x="2744111" y="4142575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#11 and #3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C32593-5C51-A4FE-8033-E0526D0A7DFC}"/>
              </a:ext>
            </a:extLst>
          </p:cNvPr>
          <p:cNvSpPr/>
          <p:nvPr/>
        </p:nvSpPr>
        <p:spPr>
          <a:xfrm>
            <a:off x="4342779" y="4142573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#0 and #2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3750B-850C-7579-4BE1-DD64037B191D}"/>
              </a:ext>
            </a:extLst>
          </p:cNvPr>
          <p:cNvSpPr/>
          <p:nvPr/>
        </p:nvSpPr>
        <p:spPr>
          <a:xfrm>
            <a:off x="5945029" y="4142571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1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ACE051-3367-933C-F7E4-1800B4BA4F46}"/>
              </a:ext>
            </a:extLst>
          </p:cNvPr>
          <p:cNvSpPr/>
          <p:nvPr/>
        </p:nvSpPr>
        <p:spPr>
          <a:xfrm>
            <a:off x="7493210" y="4142569"/>
            <a:ext cx="1598669" cy="1598669"/>
          </a:xfrm>
          <a:prstGeom prst="rect">
            <a:avLst/>
          </a:prstGeom>
          <a:solidFill>
            <a:srgbClr val="A267B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MUTATED </a:t>
            </a:r>
            <a:r>
              <a:rPr lang="en-US" dirty="0">
                <a:latin typeface="Century Gothic" panose="020B0502020202020204" pitchFamily="34" charset="0"/>
              </a:rPr>
              <a:t>Child 2 of</a:t>
            </a:r>
          </a:p>
          <a:p>
            <a:pPr algn="ctr"/>
            <a:r>
              <a:rPr lang="en-US" dirty="0" err="1">
                <a:latin typeface="Century Gothic" panose="020B0502020202020204" pitchFamily="34" charset="0"/>
              </a:rPr>
              <a:t>GeneList</a:t>
            </a:r>
            <a:r>
              <a:rPr lang="en-US" dirty="0">
                <a:latin typeface="Century Gothic" panose="020B0502020202020204" pitchFamily="34" charset="0"/>
              </a:rPr>
              <a:t> Node #1 and #4</a:t>
            </a:r>
          </a:p>
        </p:txBody>
      </p:sp>
    </p:spTree>
    <p:extLst>
      <p:ext uri="{BB962C8B-B14F-4D97-AF65-F5344CB8AC3E}">
        <p14:creationId xmlns:p14="http://schemas.microsoft.com/office/powerpoint/2010/main" val="364516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8" grpId="0" animBg="1"/>
      <p:bldP spid="9" grpId="0" animBg="1"/>
      <p:bldP spid="1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696544" y="1311938"/>
            <a:ext cx="8958725" cy="53482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464766" y="946187"/>
            <a:ext cx="8958725" cy="548249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222446" y="132376"/>
            <a:ext cx="93949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IN A NUTSHELL!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1464765" y="946187"/>
            <a:ext cx="8958725" cy="548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064" lvl="0" indent="-457200" algn="l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We take a graph as input from the user</a:t>
            </a:r>
          </a:p>
          <a:p>
            <a:pPr marL="512064" indent="-457200" algn="l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We have to generate a graph coloring for this graph with the minimum number of colors (chromatic number)</a:t>
            </a:r>
          </a:p>
          <a:p>
            <a:pPr marL="512064" indent="-457200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chromatic number χ(G) of a graph GG is the minimal number of colors for which such an assignment is possible.</a:t>
            </a:r>
            <a:endParaRPr lang="en-US" sz="3200" b="1" dirty="0">
              <a:solidFill>
                <a:schemeClr val="bg1">
                  <a:lumMod val="85000"/>
                  <a:lumOff val="15000"/>
                </a:schemeClr>
              </a:solidFill>
              <a:latin typeface="Univer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261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uiExpand="1" build="p" bldLvl="2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696544" y="1311938"/>
            <a:ext cx="8958725" cy="53482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464766" y="946187"/>
            <a:ext cx="8958725" cy="548249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222446" y="132376"/>
            <a:ext cx="93949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IN A NUTSHELL!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ubtitle 2">
                <a:extLst>
                  <a:ext uri="{FF2B5EF4-FFF2-40B4-BE49-F238E27FC236}">
                    <a16:creationId xmlns:a16="http://schemas.microsoft.com/office/drawing/2014/main" id="{C72731C8-454A-6F6E-1D60-05BD429097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4765" y="946186"/>
                <a:ext cx="8958725" cy="54824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54864" indent="0" algn="ctr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2064" indent="-457200" algn="l">
                  <a:buFont typeface="Arial" panose="020B0604020202020204" pitchFamily="34" charset="0"/>
                  <a:buChar char="•"/>
                  <a:defRPr/>
                </a:pPr>
                <a:r>
                  <a:rPr lang="en-US" sz="32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Univers Condensed Light"/>
                  </a:rPr>
                  <a:t>The maximum colors to be used for the graph coloring is the maximum degree among all vertices in the graph </a:t>
                </a:r>
                <a14:m>
                  <m:oMath xmlns:m="http://schemas.openxmlformats.org/officeDocument/2006/math">
                    <m:r>
                      <a:rPr lang="en-US" sz="3200" b="1" i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32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32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US" sz="32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Univers Condensed Light"/>
                  </a:rPr>
                  <a:t> 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sz="2800" b="1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2800" b="1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1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b="1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1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800" b="1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sz="2800" b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800" b="1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1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b="1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1" i="1" dirty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dirty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800" b="1" dirty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sz="2800" b="1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sz="2800" b="1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1" i="1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deg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800" b="1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1" i="1" dirty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dirty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800" b="1" dirty="0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sz="2800" b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 dirty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sz="2800" b="1" i="1" dirty="0">
                                    <a:solidFill>
                                      <a:schemeClr val="accent5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unc>
                                  <m:funcPr>
                                    <m:ctrlPr>
                                      <a:rPr lang="en-US" sz="2800" b="1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1" i="1">
                                        <a:solidFill>
                                          <a:schemeClr val="accent5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deg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800" b="1" i="1">
                                            <a:solidFill>
                                              <a:schemeClr val="accent5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b="1" i="1" dirty="0">
                                                <a:solidFill>
                                                  <a:schemeClr val="accent5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b="1" i="1" dirty="0">
                                                <a:solidFill>
                                                  <a:schemeClr val="accent5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 dirty="0">
                                                <a:solidFill>
                                                  <a:schemeClr val="accent5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  <m:sub/>
                            </m:sSub>
                          </m:e>
                        </m:d>
                      </m:e>
                    </m:func>
                    <m:r>
                      <a:rPr lang="en-US" sz="28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800" b="1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1" i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8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800" b="1" dirty="0">
                  <a:solidFill>
                    <a:schemeClr val="accent5">
                      <a:lumMod val="75000"/>
                    </a:schemeClr>
                  </a:solidFill>
                  <a:latin typeface="Univers Condensed Light"/>
                </a:endParaRPr>
              </a:p>
              <a:p>
                <a:pPr marL="512064" lvl="0" indent="-457200" algn="l">
                  <a:buFont typeface="Arial" panose="020B0604020202020204" pitchFamily="34" charset="0"/>
                  <a:buChar char="•"/>
                  <a:defRPr/>
                </a:pPr>
                <a:r>
                  <a:rPr lang="en-US" sz="32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Univers Condensed Light"/>
                  </a:rPr>
                  <a:t>Set number of colors to be used for the  graph coloring</a:t>
                </a:r>
              </a:p>
            </p:txBody>
          </p:sp>
        </mc:Choice>
        <mc:Fallback xmlns="">
          <p:sp>
            <p:nvSpPr>
              <p:cNvPr id="45" name="Subtitle 2">
                <a:extLst>
                  <a:ext uri="{FF2B5EF4-FFF2-40B4-BE49-F238E27FC236}">
                    <a16:creationId xmlns:a16="http://schemas.microsoft.com/office/drawing/2014/main" id="{C72731C8-454A-6F6E-1D60-05BD42909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765" y="946186"/>
                <a:ext cx="8958725" cy="5482491"/>
              </a:xfrm>
              <a:prstGeom prst="rect">
                <a:avLst/>
              </a:prstGeom>
              <a:blipFill>
                <a:blip r:embed="rId2"/>
                <a:stretch>
                  <a:fillRect l="-952" r="-25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22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696544" y="1311938"/>
            <a:ext cx="8958725" cy="53482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464766" y="946187"/>
            <a:ext cx="8958725" cy="548249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222446" y="132376"/>
            <a:ext cx="93949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IN A NUTSHELL!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1464765" y="946187"/>
            <a:ext cx="8958725" cy="5482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064" indent="-457200" algn="l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Randomly populate the </a:t>
            </a:r>
            <a:r>
              <a:rPr lang="en-US" sz="32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GeneList</a:t>
            </a: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 with </a:t>
            </a:r>
            <a:r>
              <a:rPr lang="en-US" sz="32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GeneListNodes</a:t>
            </a: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Univers Condensed Light"/>
              </a:rPr>
              <a:t>(where </a:t>
            </a:r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Univers Condensed Light"/>
              </a:rPr>
              <a:t>GeneListNode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Univers Condensed Light"/>
              </a:rPr>
              <a:t> represents a possible coloring of the input graph) </a:t>
            </a: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of the previously set number of colors</a:t>
            </a:r>
          </a:p>
          <a:p>
            <a:pPr marL="512064" indent="-457200" algn="l">
              <a:buFont typeface="Arial" panose="020B0604020202020204" pitchFamily="34" charset="0"/>
              <a:buChar char="•"/>
              <a:defRPr/>
            </a:pPr>
            <a:endParaRPr lang="en-US" sz="3200" b="1" dirty="0">
              <a:solidFill>
                <a:schemeClr val="bg1">
                  <a:lumMod val="85000"/>
                  <a:lumOff val="15000"/>
                </a:schemeClr>
              </a:solidFill>
              <a:latin typeface="Univers Condensed Light"/>
            </a:endParaRPr>
          </a:p>
          <a:p>
            <a:pPr marL="512064" indent="-457200" algn="l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Now for this fixed number of colors </a:t>
            </a:r>
            <a:r>
              <a:rPr lang="en-US" sz="3200" b="1" dirty="0">
                <a:solidFill>
                  <a:schemeClr val="bg1"/>
                </a:solidFill>
                <a:latin typeface="Univers Condensed Light"/>
              </a:rPr>
              <a:t>repeat the following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Univers Condensed Light"/>
              </a:rPr>
              <a:t>(until a node with 0 fitness found or number of generations exceed a large limit like 10,000)</a:t>
            </a:r>
            <a:endParaRPr lang="en-US" sz="3200" b="1" dirty="0">
              <a:solidFill>
                <a:schemeClr val="bg1">
                  <a:lumMod val="85000"/>
                  <a:lumOff val="15000"/>
                </a:schemeClr>
              </a:solidFill>
              <a:latin typeface="Univer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854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uiExpand="1" build="p" bldLvl="2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696544" y="1311938"/>
            <a:ext cx="8958725" cy="53482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464766" y="946187"/>
            <a:ext cx="8958725" cy="548249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222446" y="132376"/>
            <a:ext cx="93949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IN A NUTSHELL!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1464765" y="946187"/>
            <a:ext cx="8958725" cy="5482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064" indent="-457200" algn="l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Univers Condensed Light"/>
              </a:rPr>
              <a:t>Now for this fixed number of colors repeat the following (until a node with 0 fitness found or number of generations exceed a large limit like 10,000)</a:t>
            </a:r>
          </a:p>
          <a:p>
            <a:pPr marL="512064" indent="-457200" algn="l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	1. Calculate fitness</a:t>
            </a:r>
          </a:p>
          <a:p>
            <a:pPr marL="512064" indent="-457200" algn="l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	2. Sort on basis of fitness</a:t>
            </a:r>
          </a:p>
          <a:p>
            <a:pPr marL="512064" indent="-457200" algn="l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	3. Crossover the first half and reject the others</a:t>
            </a:r>
          </a:p>
          <a:p>
            <a:pPr marL="512064" indent="-457200" algn="l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	4. Mutate the newly born children</a:t>
            </a:r>
          </a:p>
          <a:p>
            <a:pPr marL="512064" indent="-457200" algn="l">
              <a:buFont typeface="Arial" panose="020B0604020202020204" pitchFamily="34" charset="0"/>
              <a:buChar char="•"/>
              <a:defRPr/>
            </a:pP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	5.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Univers Condensed Light"/>
              </a:rPr>
              <a:t>The 5 mutated children and the original 5 parents make the population of the next iteration</a:t>
            </a:r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04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327;p33">
            <a:extLst>
              <a:ext uri="{FF2B5EF4-FFF2-40B4-BE49-F238E27FC236}">
                <a16:creationId xmlns:a16="http://schemas.microsoft.com/office/drawing/2014/main" id="{74D2CFB3-E530-D51B-E6C7-60CB8669B8A4}"/>
              </a:ext>
            </a:extLst>
          </p:cNvPr>
          <p:cNvSpPr/>
          <p:nvPr/>
        </p:nvSpPr>
        <p:spPr>
          <a:xfrm>
            <a:off x="1696544" y="1311938"/>
            <a:ext cx="8958725" cy="53482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Google Shape;328;p33">
            <a:extLst>
              <a:ext uri="{FF2B5EF4-FFF2-40B4-BE49-F238E27FC236}">
                <a16:creationId xmlns:a16="http://schemas.microsoft.com/office/drawing/2014/main" id="{9083A8E4-F1BA-490E-CD7F-4CE278959882}"/>
              </a:ext>
            </a:extLst>
          </p:cNvPr>
          <p:cNvSpPr/>
          <p:nvPr/>
        </p:nvSpPr>
        <p:spPr>
          <a:xfrm>
            <a:off x="1464766" y="946187"/>
            <a:ext cx="8958725" cy="5482491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494C678-F715-F6BC-05B4-1E96F6F314CB}"/>
              </a:ext>
            </a:extLst>
          </p:cNvPr>
          <p:cNvSpPr txBox="1">
            <a:spLocks/>
          </p:cNvSpPr>
          <p:nvPr/>
        </p:nvSpPr>
        <p:spPr>
          <a:xfrm>
            <a:off x="1222446" y="132376"/>
            <a:ext cx="9394946" cy="630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IN A NUTSHELL!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C72731C8-454A-6F6E-1D60-05BD429097C7}"/>
              </a:ext>
            </a:extLst>
          </p:cNvPr>
          <p:cNvSpPr txBox="1">
            <a:spLocks/>
          </p:cNvSpPr>
          <p:nvPr/>
        </p:nvSpPr>
        <p:spPr>
          <a:xfrm>
            <a:off x="1464765" y="946188"/>
            <a:ext cx="8958725" cy="5482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54864" indent="0" algn="ctr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2064" lvl="0" indent="-457200" algn="l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What if you find a </a:t>
            </a:r>
            <a:r>
              <a:rPr lang="en-US" sz="2800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GeneList</a:t>
            </a: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 node of fitness 0 in an iteration?</a:t>
            </a:r>
          </a:p>
          <a:p>
            <a:pPr marL="512064" lvl="0" indent="-457200" algn="l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Congrats, the graph is colorable by the number of colors you set in the code.</a:t>
            </a:r>
          </a:p>
          <a:p>
            <a:pPr marL="512064" lvl="0" indent="-457200" algn="l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We then decrease number of colors by 1 and repeat the process until a point reaches where the number of colors are insufficient to solve the coloring.</a:t>
            </a:r>
          </a:p>
          <a:p>
            <a:pPr marL="512064" lvl="0" indent="-457200" algn="l"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Univers Condensed Light"/>
              </a:rPr>
              <a:t>In that case the generations will keep on occurring and we’ll manually have to check if they exceed a large number implying that probability of any further solution is negligible.</a:t>
            </a:r>
          </a:p>
        </p:txBody>
      </p:sp>
    </p:spTree>
    <p:extLst>
      <p:ext uri="{BB962C8B-B14F-4D97-AF65-F5344CB8AC3E}">
        <p14:creationId xmlns:p14="http://schemas.microsoft.com/office/powerpoint/2010/main" val="234454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661399" y="1600200"/>
            <a:ext cx="7537076" cy="4384854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277034" y="1480428"/>
            <a:ext cx="7587504" cy="423960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2277034" y="1480428"/>
            <a:ext cx="7587504" cy="4239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5B9BD5">
                    <a:lumMod val="50000"/>
                  </a:srgbClr>
                </a:solidFill>
                <a:latin typeface="Century Gothic"/>
              </a:rPr>
              <a:t>RESULTS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811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661399" y="1600200"/>
            <a:ext cx="7537076" cy="4384854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2277034" y="1480428"/>
            <a:ext cx="7587504" cy="4239606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3985886" y="416859"/>
            <a:ext cx="4220228" cy="647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15 Nodes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1C688-115A-91CE-57D9-93B95F11C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34" y="1480428"/>
            <a:ext cx="7562290" cy="423960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BF5DD7-C716-CDD0-70ED-A22D6BF0E53B}"/>
              </a:ext>
            </a:extLst>
          </p:cNvPr>
          <p:cNvSpPr txBox="1">
            <a:spLocks/>
          </p:cNvSpPr>
          <p:nvPr/>
        </p:nvSpPr>
        <p:spPr>
          <a:xfrm>
            <a:off x="3012678" y="5985054"/>
            <a:ext cx="6166643" cy="647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5 Colourable Graph</a:t>
            </a:r>
          </a:p>
        </p:txBody>
      </p:sp>
    </p:spTree>
    <p:extLst>
      <p:ext uri="{BB962C8B-B14F-4D97-AF65-F5344CB8AC3E}">
        <p14:creationId xmlns:p14="http://schemas.microsoft.com/office/powerpoint/2010/main" val="235296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C3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7;p33">
            <a:extLst>
              <a:ext uri="{FF2B5EF4-FFF2-40B4-BE49-F238E27FC236}">
                <a16:creationId xmlns:a16="http://schemas.microsoft.com/office/drawing/2014/main" id="{E303F546-04F3-AE85-8D18-814050E5B141}"/>
              </a:ext>
            </a:extLst>
          </p:cNvPr>
          <p:cNvSpPr/>
          <p:nvPr/>
        </p:nvSpPr>
        <p:spPr>
          <a:xfrm>
            <a:off x="2333066" y="1480428"/>
            <a:ext cx="7969622" cy="4544684"/>
          </a:xfrm>
          <a:prstGeom prst="rect">
            <a:avLst/>
          </a:prstGeom>
          <a:solidFill>
            <a:srgbClr val="2A9D8F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" name="Google Shape;328;p33">
            <a:extLst>
              <a:ext uri="{FF2B5EF4-FFF2-40B4-BE49-F238E27FC236}">
                <a16:creationId xmlns:a16="http://schemas.microsoft.com/office/drawing/2014/main" id="{2CADEAAF-CFCC-C416-35A2-628C68C483B1}"/>
              </a:ext>
            </a:extLst>
          </p:cNvPr>
          <p:cNvSpPr/>
          <p:nvPr/>
        </p:nvSpPr>
        <p:spPr>
          <a:xfrm>
            <a:off x="1999128" y="1279974"/>
            <a:ext cx="8079439" cy="4544684"/>
          </a:xfrm>
          <a:prstGeom prst="rect">
            <a:avLst/>
          </a:prstGeom>
          <a:solidFill>
            <a:srgbClr val="F3EBE8"/>
          </a:solidFill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4E96E5-B0F7-2F9F-451B-B55C5F76BCFF}"/>
              </a:ext>
            </a:extLst>
          </p:cNvPr>
          <p:cNvSpPr txBox="1">
            <a:spLocks/>
          </p:cNvSpPr>
          <p:nvPr/>
        </p:nvSpPr>
        <p:spPr>
          <a:xfrm>
            <a:off x="3985886" y="416859"/>
            <a:ext cx="4220228" cy="647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30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54C853-71C7-235B-DE4C-12DA6900C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29" y="1279974"/>
            <a:ext cx="8079439" cy="45446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B768DA0-490A-FD12-477A-7F3C132053B6}"/>
              </a:ext>
            </a:extLst>
          </p:cNvPr>
          <p:cNvSpPr txBox="1">
            <a:spLocks/>
          </p:cNvSpPr>
          <p:nvPr/>
        </p:nvSpPr>
        <p:spPr>
          <a:xfrm>
            <a:off x="3012678" y="6054193"/>
            <a:ext cx="6166643" cy="647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7 Colourable Graph</a:t>
            </a:r>
          </a:p>
        </p:txBody>
      </p:sp>
    </p:spTree>
    <p:extLst>
      <p:ext uri="{BB962C8B-B14F-4D97-AF65-F5344CB8AC3E}">
        <p14:creationId xmlns:p14="http://schemas.microsoft.com/office/powerpoint/2010/main" val="17546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3599</TotalTime>
  <Words>4409</Words>
  <Application>Microsoft Office PowerPoint</Application>
  <PresentationFormat>Widescreen</PresentationFormat>
  <Paragraphs>1017</Paragraphs>
  <Slides>102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102</vt:i4>
      </vt:variant>
    </vt:vector>
  </HeadingPairs>
  <TitlesOfParts>
    <vt:vector size="120" baseType="lpstr">
      <vt:lpstr>Arial</vt:lpstr>
      <vt:lpstr>Bahnschrift</vt:lpstr>
      <vt:lpstr>Bookman Old Style</vt:lpstr>
      <vt:lpstr>Calibri</vt:lpstr>
      <vt:lpstr>Calibri Light</vt:lpstr>
      <vt:lpstr>Cambria</vt:lpstr>
      <vt:lpstr>Cambria Math</vt:lpstr>
      <vt:lpstr>Cascadia Code</vt:lpstr>
      <vt:lpstr>Cascadia Mono SemiBold</vt:lpstr>
      <vt:lpstr>Century Gothic</vt:lpstr>
      <vt:lpstr>Goudy Old Style</vt:lpstr>
      <vt:lpstr>Karla</vt:lpstr>
      <vt:lpstr>Segoe UI Variable Text Semibold</vt:lpstr>
      <vt:lpstr>Univers Condensed Light</vt:lpstr>
      <vt:lpstr>Wingdings 2</vt:lpstr>
      <vt:lpstr>Office Theme</vt:lpstr>
      <vt:lpstr>1_Office Theme</vt:lpstr>
      <vt:lpstr>SlateVTI</vt:lpstr>
      <vt:lpstr>ADVANCED GRAPH COLOURING</vt:lpstr>
      <vt:lpstr>Group Members:</vt:lpstr>
      <vt:lpstr>Graph Colouring</vt:lpstr>
      <vt:lpstr>Common Graph Colouring Techniques</vt:lpstr>
      <vt:lpstr>PowerPoint Presentation</vt:lpstr>
      <vt:lpstr>PowerPoint Presentation</vt:lpstr>
      <vt:lpstr>PowerPoint Presentation</vt:lpstr>
      <vt:lpstr>GENETIC GRAPH COLOURING ALGORITHM</vt:lpstr>
      <vt:lpstr>What is Genetic Algorithm?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eiji</dc:creator>
  <cp:lastModifiedBy>eiji</cp:lastModifiedBy>
  <cp:revision>30</cp:revision>
  <dcterms:created xsi:type="dcterms:W3CDTF">2023-11-17T14:13:31Z</dcterms:created>
  <dcterms:modified xsi:type="dcterms:W3CDTF">2023-11-26T13:30:57Z</dcterms:modified>
</cp:coreProperties>
</file>